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31"/>
  </p:notesMasterIdLst>
  <p:sldIdLst>
    <p:sldId id="256" r:id="rId3"/>
    <p:sldId id="257" r:id="rId4"/>
    <p:sldId id="263" r:id="rId5"/>
    <p:sldId id="260" r:id="rId6"/>
    <p:sldId id="272" r:id="rId7"/>
    <p:sldId id="276" r:id="rId8"/>
    <p:sldId id="273" r:id="rId9"/>
    <p:sldId id="274" r:id="rId10"/>
    <p:sldId id="279" r:id="rId11"/>
    <p:sldId id="292" r:id="rId12"/>
    <p:sldId id="277" r:id="rId13"/>
    <p:sldId id="293" r:id="rId14"/>
    <p:sldId id="280" r:id="rId15"/>
    <p:sldId id="278" r:id="rId16"/>
    <p:sldId id="275" r:id="rId17"/>
    <p:sldId id="281" r:id="rId18"/>
    <p:sldId id="294" r:id="rId19"/>
    <p:sldId id="282" r:id="rId20"/>
    <p:sldId id="283" r:id="rId21"/>
    <p:sldId id="284" r:id="rId22"/>
    <p:sldId id="286" r:id="rId23"/>
    <p:sldId id="295" r:id="rId24"/>
    <p:sldId id="288" r:id="rId25"/>
    <p:sldId id="296" r:id="rId26"/>
    <p:sldId id="290" r:id="rId27"/>
    <p:sldId id="291" r:id="rId28"/>
    <p:sldId id="289" r:id="rId29"/>
    <p:sldId id="287" r:id="rId3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2" autoAdjust="0"/>
    <p:restoredTop sz="94315"/>
  </p:normalViewPr>
  <p:slideViewPr>
    <p:cSldViewPr snapToGrid="0">
      <p:cViewPr varScale="1">
        <p:scale>
          <a:sx n="73" d="100"/>
          <a:sy n="73" d="100"/>
        </p:scale>
        <p:origin x="20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Card Sort. Strategies. </a:t>
            </a:r>
            <a:r>
              <a:rPr lang="en-US" dirty="0">
                <a:hlinkClick r:id="rId3" tooltip="https://learn.k20center.ou.edu/strategy/147"/>
              </a:rPr>
              <a:t>https://learn.k20center.ou.edu/strategy/147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3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K20 Center. (n.d.). Triangle-Square-Circle. Strategies. </a:t>
            </a:r>
            <a:r>
              <a:rPr lang="it-IT" dirty="0">
                <a:hlinkClick r:id="rId3" tooltip="https://learn.k20center.ou.edu/strategy/65"/>
              </a:rPr>
              <a:t>https://learn.k20center.ou.edu/strategy/65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72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609E7-48A0-DCF0-4197-4D68EAE64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71B68A-5475-7C42-F5C6-EF29225CB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A2BAB-916C-C865-F521-25FF052D9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Fist to Five. Strategies. </a:t>
            </a:r>
            <a:r>
              <a:rPr lang="en-US" dirty="0">
                <a:hlinkClick r:id="rId3" tooltip="https://learn.k20center.ou.edu/strategy/68"/>
              </a:rPr>
              <a:t>https://learn.k20center.ou.edu/strategy/68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1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How Am I Feeling? What Am I Thinking? Strategies. </a:t>
            </a:r>
            <a:r>
              <a:rPr lang="en-US" dirty="0">
                <a:hlinkClick r:id="rId3" tooltip="https://learn.k20center.ou.edu/strategy/187"/>
              </a:rPr>
              <a:t>https://learn.k20center.ou.edu/strategy/187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8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Frayer Model. Strategies. </a:t>
            </a:r>
            <a:r>
              <a:rPr lang="en-US" dirty="0">
                <a:hlinkClick r:id="rId3" tooltip="https://learn.k20center.ou.edu/strategy/126"/>
              </a:rPr>
              <a:t>https://learn.k20center.ou.edu/strategy/126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7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Chant It, Sing It, Rap It. Strategies. </a:t>
            </a:r>
            <a:r>
              <a:rPr lang="en-US" dirty="0">
                <a:hlinkClick r:id="rId3" tooltip="https://learn.k20center.ou.edu/strategy/143"/>
              </a:rPr>
              <a:t>https://learn.k20center.ou.edu/strategy/143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6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Fist to Five. Strategies. </a:t>
            </a:r>
            <a:r>
              <a:rPr lang="en-US" dirty="0">
                <a:hlinkClick r:id="rId3" tooltip="https://learn.k20center.ou.edu/strategy/68"/>
              </a:rPr>
              <a:t>https://learn.k20center.ou.edu/strategy/68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Card Sort. Strategies. </a:t>
            </a:r>
            <a:r>
              <a:rPr lang="en-US" dirty="0">
                <a:hlinkClick r:id="rId3" tooltip="https://learn.k20center.ou.edu/strategy/147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4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Why-Lighting. Strategies. </a:t>
            </a:r>
            <a:r>
              <a:rPr lang="en-US" dirty="0">
                <a:hlinkClick r:id="rId3" tooltip="https://learn.k20center.ou.edu/strategy/128"/>
              </a:rPr>
              <a:t>https://learn.k20center.ou.edu/strategy/128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2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Gallery Walk / Carousel. Strategies. </a:t>
            </a:r>
            <a:r>
              <a:rPr lang="en-US" dirty="0">
                <a:hlinkClick r:id="rId3" tooltip="https://learn.k20center.ou.edu/strategy/118"/>
              </a:rPr>
              <a:t>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I Notice, I Wonder. Strategies. </a:t>
            </a:r>
            <a:r>
              <a:rPr lang="en-US" dirty="0">
                <a:hlinkClick r:id="rId3" tooltip="https://learn.k20center.ou.edu/strategy/180"/>
              </a:rPr>
              <a:t>https://learn.k20center.ou.edu/strategy/180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3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earn.k20center.ou.ed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)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earn.k20center.ou.ed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5EVideo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6F574-5A29-F158-2CDE-95667770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043"/>
            <a:ext cx="7886700" cy="213995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349785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EA1E-4CFA-23E0-4006-7F05684D7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738A-4E5C-36FB-B91B-2FA4C6F9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Fist-To-Five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EFF8F80-EF48-ADAA-240C-E085C31955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How familiar are you (on a scale of 1 to 5) with the 5E instructional model?</a:t>
            </a:r>
          </a:p>
          <a:p>
            <a:r>
              <a:rPr lang="en-US" altLang="en-US" dirty="0"/>
              <a:t>Hold up your hand with the number you feel reflects your familiarity with teaching lessons in the 5E format:</a:t>
            </a:r>
          </a:p>
          <a:p>
            <a:pPr lvl="1"/>
            <a:r>
              <a:rPr lang="en-US" altLang="en-US" b="1" dirty="0"/>
              <a:t>1</a:t>
            </a:r>
            <a:r>
              <a:rPr lang="en-US" altLang="en-US" dirty="0"/>
              <a:t> = “The 5 what?”</a:t>
            </a:r>
          </a:p>
          <a:p>
            <a:pPr lvl="1"/>
            <a:r>
              <a:rPr lang="en-US" altLang="en-US" b="1" dirty="0"/>
              <a:t>5</a:t>
            </a:r>
            <a:r>
              <a:rPr lang="en-US" altLang="en-US" dirty="0"/>
              <a:t> = “I eat, sleep, and breathe 5E!”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8CDBA0-59C2-0A0C-E470-97D44A276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80" y="354151"/>
            <a:ext cx="3446891" cy="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0AC0-9F6F-CA7F-0813-E373CC01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AF51CE-88C3-D3EB-7F48-10008B47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043"/>
            <a:ext cx="7886700" cy="213995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153773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524D8-AC5B-8D33-8161-D6BD26069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B8CC-618A-D789-AB7A-8D274FB7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5E Card 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E483D0E-3877-24DD-C4EB-A7E465F586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553586"/>
            <a:ext cx="78867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With your group, sequence the purpose of the Es (italicized) and the lesson activities (normal) in the 5E (bold) lesson format: </a:t>
            </a:r>
          </a:p>
          <a:p>
            <a:r>
              <a:rPr lang="en-US" altLang="en-US" dirty="0"/>
              <a:t>Engage, Explore, Explain, Extend, Evaluate</a:t>
            </a:r>
          </a:p>
          <a:p>
            <a:r>
              <a:rPr lang="en-US" altLang="en-US" dirty="0"/>
              <a:t>Discuss why you sequenced the lesson the way you did.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33855-4C6C-7834-0633-63D1631D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82" y="-151406"/>
            <a:ext cx="2068109" cy="206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B9D3-7642-F64B-6742-A32218A94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572B-E83B-FB02-71AC-6E8AAD74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Why-Lighting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D55B2DB-0C15-DAE8-2496-D029AB0B562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29550" cy="3262312"/>
          </a:xfrm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Highlight</a:t>
            </a:r>
            <a:r>
              <a:rPr lang="en-US" altLang="en-US" dirty="0"/>
              <a:t> parts of the text you deem important to your understanding.</a:t>
            </a:r>
          </a:p>
          <a:p>
            <a:r>
              <a:rPr lang="en-US" altLang="en-US" dirty="0"/>
              <a:t>Write why you highlighted that sections in the margins.</a:t>
            </a:r>
          </a:p>
          <a:p>
            <a:r>
              <a:rPr lang="en-US" altLang="en-US" dirty="0"/>
              <a:t>As you read, keep in mind: </a:t>
            </a:r>
            <a:r>
              <a:rPr lang="en-US" altLang="en-US" i="1" dirty="0"/>
              <a:t>What is this E? What could it look like in the classroom?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64DF9-6BF9-7502-C608-FE1E174A0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00" y="-384470"/>
            <a:ext cx="2275615" cy="22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556B-1D5B-C4E5-A18C-0807C2857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BD63-7971-1648-AD17-7D500D7B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T-Chart &amp; Carousel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A631136-014F-422E-9ECA-158035445F4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542068" cy="3262312"/>
          </a:xfrm>
        </p:spPr>
        <p:txBody>
          <a:bodyPr/>
          <a:lstStyle/>
          <a:p>
            <a:r>
              <a:rPr lang="en-US" altLang="en-US" b="1" dirty="0"/>
              <a:t>Groups</a:t>
            </a:r>
            <a:r>
              <a:rPr lang="en-US" altLang="en-US" sz="2400" dirty="0"/>
              <a:t>: 1 = Engage, 2 = Explore, 3 = Explain, </a:t>
            </a:r>
            <a:br>
              <a:rPr lang="en-US" altLang="en-US" sz="2400" dirty="0"/>
            </a:br>
            <a:r>
              <a:rPr lang="en-US" altLang="en-US" sz="2400" dirty="0"/>
              <a:t>4 = Extend, 5 = Evaluate</a:t>
            </a:r>
          </a:p>
          <a:p>
            <a:r>
              <a:rPr lang="en-US" altLang="en-US" b="1" dirty="0"/>
              <a:t>Create a T-Chart</a:t>
            </a:r>
          </a:p>
          <a:p>
            <a:pPr lvl="1"/>
            <a:r>
              <a:rPr lang="en-US" altLang="en-US" sz="2400" dirty="0"/>
              <a:t>Left side: </a:t>
            </a:r>
            <a:r>
              <a:rPr lang="en-US" altLang="en-US" sz="2400" i="1" dirty="0"/>
              <a:t>“What it is this E?”</a:t>
            </a:r>
          </a:p>
          <a:p>
            <a:pPr lvl="1"/>
            <a:r>
              <a:rPr lang="en-US" altLang="en-US" sz="2400" dirty="0"/>
              <a:t>Right side: </a:t>
            </a:r>
            <a:r>
              <a:rPr lang="en-US" altLang="en-US" sz="2400" i="1" dirty="0"/>
              <a:t>“What could this E look like in the classroom?”</a:t>
            </a:r>
          </a:p>
          <a:p>
            <a:r>
              <a:rPr lang="en-US" altLang="en-US" b="1" dirty="0"/>
              <a:t>Carousel</a:t>
            </a:r>
          </a:p>
          <a:p>
            <a:pPr lvl="1"/>
            <a:r>
              <a:rPr lang="en-US" altLang="en-US" sz="2400" dirty="0"/>
              <a:t>As you carousel, add to both sides of the T-Charts.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3CFCE-8A38-B234-BD43-24CC32C5E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03635"/>
            <a:ext cx="2252476" cy="11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1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“I Notice, I Wonder”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649441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Let’s wrap up our discussion on the connections between each E and what happens in the classroom for each E. You may write:</a:t>
            </a:r>
          </a:p>
          <a:p>
            <a:r>
              <a:rPr lang="en-US" altLang="en-US" dirty="0"/>
              <a:t>An “I Notice” statement;</a:t>
            </a:r>
          </a:p>
          <a:p>
            <a:r>
              <a:rPr lang="en-US" altLang="en-US" dirty="0"/>
              <a:t>An “I Wonder” statement;</a:t>
            </a:r>
          </a:p>
          <a:p>
            <a:r>
              <a:rPr lang="en-US" altLang="en-US" dirty="0"/>
              <a:t>Or, both an “I Notice” and an “I Wonder” statement.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21560-408C-41A6-C30C-C414B634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14" y="212316"/>
            <a:ext cx="1558906" cy="16199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2180-4B36-C224-F1DF-6C3372154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C94EC4-08F6-FDC8-F4A9-1AE37951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043"/>
            <a:ext cx="7886700" cy="213995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Explain</a:t>
            </a:r>
          </a:p>
        </p:txBody>
      </p:sp>
    </p:spTree>
    <p:extLst>
      <p:ext uri="{BB962C8B-B14F-4D97-AF65-F5344CB8AC3E}">
        <p14:creationId xmlns:p14="http://schemas.microsoft.com/office/powerpoint/2010/main" val="140473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Revisit 5E Card 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66700"/>
            <a:ext cx="4589393" cy="3262312"/>
          </a:xfrm>
        </p:spPr>
        <p:txBody>
          <a:bodyPr/>
          <a:lstStyle/>
          <a:p>
            <a:r>
              <a:rPr lang="en-US" altLang="en-US" dirty="0"/>
              <a:t>With your group, revisit the sequence of your lesson snapshot.</a:t>
            </a:r>
          </a:p>
          <a:p>
            <a:r>
              <a:rPr lang="en-US" altLang="en-US" dirty="0"/>
              <a:t>If applicable, discuss why you made any change you did to your Card Sort.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8B36D-8AC3-48E6-6671-CF1363B3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80" y="1078848"/>
            <a:ext cx="2837170" cy="28371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K20 LEARN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662280" cy="465413"/>
          </a:xfrm>
        </p:spPr>
        <p:txBody>
          <a:bodyPr/>
          <a:lstStyle/>
          <a:p>
            <a:pPr marL="64008" indent="0">
              <a:buNone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https://learn.k20center.ou.edu/</a:t>
            </a:r>
            <a:endParaRPr lang="en-US" dirty="0"/>
          </a:p>
          <a:p>
            <a:pPr marL="64008" indent="0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3B925-77E0-ED2D-0261-519A6460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35426"/>
            <a:ext cx="5184177" cy="3142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Creating 5E Lessons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Welcome!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5E Card Sort Lessons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6971472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200" dirty="0"/>
              <a:t>Using the LEARN website (</a:t>
            </a:r>
            <a:r>
              <a:rPr lang="en-US" altLang="en-US" sz="2200" dirty="0">
                <a:hlinkClick r:id="rId3"/>
              </a:rPr>
              <a:t>https://learn.k20center.ou.edu/</a:t>
            </a:r>
            <a:r>
              <a:rPr lang="en-US" altLang="en-US" sz="2200" dirty="0"/>
              <a:t>)</a:t>
            </a:r>
            <a:r>
              <a:rPr lang="en-US" altLang="en-US" sz="2200" dirty="0">
                <a:hlinkClick r:id="rId3"/>
              </a:rPr>
              <a:t> </a:t>
            </a:r>
            <a:r>
              <a:rPr lang="en-US" altLang="en-US" sz="2200" dirty="0"/>
              <a:t>find the lesson your group completed the Card Sort for.</a:t>
            </a:r>
          </a:p>
          <a:p>
            <a:r>
              <a:rPr lang="en-US" altLang="en-US" sz="1800" dirty="0"/>
              <a:t>ELA: Sweet and Savory Writing</a:t>
            </a:r>
          </a:p>
          <a:p>
            <a:r>
              <a:rPr lang="en-US" altLang="en-US" sz="1800" dirty="0"/>
              <a:t>Math: Are We Golden?</a:t>
            </a:r>
          </a:p>
          <a:p>
            <a:r>
              <a:rPr lang="en-US" altLang="en-US" sz="1800" dirty="0"/>
              <a:t>Science: Water We Going To Do?</a:t>
            </a:r>
          </a:p>
          <a:p>
            <a:r>
              <a:rPr lang="en-US" altLang="en-US" sz="1800" dirty="0"/>
              <a:t>Social Studies: Resistance and Rebellion</a:t>
            </a:r>
          </a:p>
          <a:p>
            <a:r>
              <a:rPr lang="en-US" altLang="en-US" sz="1800" dirty="0"/>
              <a:t>Unicorns: Are the Odds in Your Favor?</a:t>
            </a:r>
          </a:p>
          <a:p>
            <a:pPr marL="64008" indent="0">
              <a:buNone/>
            </a:pPr>
            <a:r>
              <a:rPr lang="en-US" altLang="en-US" sz="2200" dirty="0"/>
              <a:t>Is the Lesson Snapshot formatted the same way you formatted it in the Card Sort?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D30C94F4-8DF0-93CD-E664-557E46791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374" y="2048669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33A1-1B1E-C161-2831-CA65DDE9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AF7F-39A8-9522-BB51-BBC79784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5E &amp; Authenticity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AE266A5-EC3B-1802-BA73-E61681436B8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301698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200" dirty="0"/>
              <a:t>Use the 5E &amp; Authenticity Rubric to evaluate your LEARN lesson.</a:t>
            </a:r>
          </a:p>
          <a:p>
            <a:r>
              <a:rPr lang="en-US" altLang="en-US" sz="2200" dirty="0"/>
              <a:t>Does it score well according to the 5E indicators?</a:t>
            </a:r>
          </a:p>
          <a:p>
            <a:r>
              <a:rPr lang="en-US" altLang="en-US" sz="2200" dirty="0"/>
              <a:t>Can you identify the components of Authenticity in the lesson? What are they?</a:t>
            </a:r>
          </a:p>
          <a:p>
            <a:r>
              <a:rPr lang="en-US" altLang="en-US" sz="2200" dirty="0"/>
              <a:t>Refer back to the Authentic Teaching Reflection Tool as an additional resource.</a:t>
            </a:r>
          </a:p>
          <a:p>
            <a:endParaRPr lang="en-US" altLang="en-US" sz="2200" dirty="0"/>
          </a:p>
        </p:txBody>
      </p:sp>
      <p:pic>
        <p:nvPicPr>
          <p:cNvPr id="3" name="Google Shape;369;g62a7cbd9d4_1_4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049419-8D0C-3275-089A-429D8ADEDA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1821" y="1493533"/>
            <a:ext cx="2224370" cy="299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822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2B334-AB27-9D88-E13F-9A0CE43D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5D61D3-1CA1-FF47-0EF0-6888B4A4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043"/>
            <a:ext cx="7886700" cy="213995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Extend</a:t>
            </a:r>
          </a:p>
        </p:txBody>
      </p:sp>
    </p:spTree>
    <p:extLst>
      <p:ext uri="{BB962C8B-B14F-4D97-AF65-F5344CB8AC3E}">
        <p14:creationId xmlns:p14="http://schemas.microsoft.com/office/powerpoint/2010/main" val="50124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AE5E-F61F-BE0D-702C-294FA5B7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604E-7503-10E5-0154-C9E15C2A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Modifying a Content Lesson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6A1F22F-9DC4-B369-356F-7E3EDAA513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8037368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Identify a lesson of your own that you’d like to modify into a 5E format. Use this work time to…</a:t>
            </a:r>
          </a:p>
          <a:p>
            <a:r>
              <a:rPr lang="en-US" altLang="en-US" dirty="0"/>
              <a:t>Identify areas of the lesson you can structure into a 5E. </a:t>
            </a:r>
          </a:p>
          <a:p>
            <a:r>
              <a:rPr lang="en-US" altLang="en-US" dirty="0"/>
              <a:t>Identify where your lesson supports Authenticity.</a:t>
            </a:r>
          </a:p>
        </p:txBody>
      </p:sp>
    </p:spTree>
    <p:extLst>
      <p:ext uri="{BB962C8B-B14F-4D97-AF65-F5344CB8AC3E}">
        <p14:creationId xmlns:p14="http://schemas.microsoft.com/office/powerpoint/2010/main" val="4037417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0A065-99DD-85F2-F54C-249A712A8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152C98-3E48-B668-563A-4A58512C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043"/>
            <a:ext cx="7886700" cy="213995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244408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D70A4-1FD0-0021-2950-4E6D1C87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2BFB-B28D-596B-51FE-AC076690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Triangle-Square-Circle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A56A1FC-7C8A-7F1D-CCAA-5161FED15DB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04624" y="1370013"/>
            <a:ext cx="7210725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Write 3 important points from the session.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>
              <a:buNone/>
            </a:pPr>
            <a:r>
              <a:rPr lang="en-US" altLang="en-US" dirty="0"/>
              <a:t>Write anything from the session that “squares” with your thinking or something you agree with.</a:t>
            </a:r>
          </a:p>
          <a:p>
            <a:pPr marL="64008" indent="0">
              <a:buNone/>
            </a:pPr>
            <a:endParaRPr lang="en-US" altLang="en-US" dirty="0"/>
          </a:p>
          <a:p>
            <a:pPr marL="64008" indent="0">
              <a:buNone/>
            </a:pPr>
            <a:r>
              <a:rPr lang="en-US" altLang="en-US" dirty="0"/>
              <a:t>Write anything that is still “circling” in your mind or that you have questions about.</a:t>
            </a:r>
          </a:p>
        </p:txBody>
      </p:sp>
      <p:pic>
        <p:nvPicPr>
          <p:cNvPr id="3" name="Google Shape;397;g62a7cbd9d4_1_422">
            <a:extLst>
              <a:ext uri="{FF2B5EF4-FFF2-40B4-BE49-F238E27FC236}">
                <a16:creationId xmlns:a16="http://schemas.microsoft.com/office/drawing/2014/main" id="{6FC49FC5-0C1F-D722-C7AB-E09F23720B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2919" b="51057"/>
          <a:stretch/>
        </p:blipFill>
        <p:spPr>
          <a:xfrm>
            <a:off x="670500" y="1338950"/>
            <a:ext cx="675975" cy="5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98;g62a7cbd9d4_1_422">
            <a:extLst>
              <a:ext uri="{FF2B5EF4-FFF2-40B4-BE49-F238E27FC236}">
                <a16:creationId xmlns:a16="http://schemas.microsoft.com/office/drawing/2014/main" id="{9500D542-F6F2-945A-0A58-1BB606E34B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883" t="48943" r="21481"/>
          <a:stretch/>
        </p:blipFill>
        <p:spPr>
          <a:xfrm>
            <a:off x="670500" y="2417722"/>
            <a:ext cx="675975" cy="60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9;g62a7cbd9d4_1_422">
            <a:extLst>
              <a:ext uri="{FF2B5EF4-FFF2-40B4-BE49-F238E27FC236}">
                <a16:creationId xmlns:a16="http://schemas.microsoft.com/office/drawing/2014/main" id="{A78397D5-4DDD-8A23-FCBC-10275D1667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9773" b="36110"/>
          <a:stretch/>
        </p:blipFill>
        <p:spPr>
          <a:xfrm>
            <a:off x="628650" y="3699436"/>
            <a:ext cx="675975" cy="71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7C48D-A3CD-03A0-7A23-7E7389A5E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593" y="274638"/>
            <a:ext cx="1643925" cy="16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7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015C7-6C7C-1B3D-532E-B2C797AA0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EA2C-B47F-9374-1F59-84DA1918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Fist-To-Five Revisited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579C3AD-6209-83AA-A96D-63C48DD8CE0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78648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After going through the previous activities, has your familiarity with the 5E instructional model changed?</a:t>
            </a:r>
          </a:p>
          <a:p>
            <a:r>
              <a:rPr lang="en-US" altLang="en-US" dirty="0"/>
              <a:t>Hold up your hand with the number you feel reflects your familiarity with teaching lessons in the 5E format </a:t>
            </a:r>
            <a:r>
              <a:rPr lang="en-US" altLang="en-US" b="1" dirty="0"/>
              <a:t>now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dirty="0"/>
              <a:t>1</a:t>
            </a:r>
            <a:r>
              <a:rPr lang="en-US" altLang="en-US" dirty="0"/>
              <a:t> = “The 5 what?”</a:t>
            </a:r>
          </a:p>
          <a:p>
            <a:pPr lvl="1"/>
            <a:r>
              <a:rPr lang="en-US" altLang="en-US" b="1" dirty="0"/>
              <a:t>5</a:t>
            </a:r>
            <a:r>
              <a:rPr lang="en-US" altLang="en-US" dirty="0"/>
              <a:t> = “I eat, sleep, and breathe 5E!”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4B4BA-A4AA-7D54-DCAD-297A7CA1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80" y="354151"/>
            <a:ext cx="3446891" cy="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7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185A1-B760-A243-C2B4-309491ACD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37D7-1970-C284-83F7-A78B6DDE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LEARN Strategy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2911FEF-EA6E-210D-825C-D3315ECF3D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/>
              <a:t>How Am I Feeling? What Am I Thinking?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Frayer Model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Chant It, Sing It, Rap It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Fist-To-Five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Card Sort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Why-Lighting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T-Chart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Gallery Walk/Carousel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I Notice, I Wonder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Triangle-Square-Circle</a:t>
            </a:r>
          </a:p>
        </p:txBody>
      </p:sp>
      <p:pic>
        <p:nvPicPr>
          <p:cNvPr id="3" name="Google Shape;417;g62a7cbd9d4_0_0" descr="A close up of a sign&#10;&#10;Description generated with high confidence">
            <a:hlinkClick r:id="rId2"/>
            <a:extLst>
              <a:ext uri="{FF2B5EF4-FFF2-40B4-BE49-F238E27FC236}">
                <a16:creationId xmlns:a16="http://schemas.microsoft.com/office/drawing/2014/main" id="{DBB44F57-1510-38A0-3230-296E7B0BB3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231" y="877022"/>
            <a:ext cx="2727897" cy="280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18;g62a7cbd9d4_0_0">
            <a:hlinkClick r:id="rId2"/>
            <a:extLst>
              <a:ext uri="{FF2B5EF4-FFF2-40B4-BE49-F238E27FC236}">
                <a16:creationId xmlns:a16="http://schemas.microsoft.com/office/drawing/2014/main" id="{87D44FD8-FDFC-7E5A-7A57-8DC3563F9F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804" t="24568" r="14035" b="25928"/>
          <a:stretch/>
        </p:blipFill>
        <p:spPr>
          <a:xfrm>
            <a:off x="5241373" y="3454405"/>
            <a:ext cx="2824137" cy="1232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306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BFCAA-9FEA-3277-7736-1B74F075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6A31-352D-9A6E-5435-0526C078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Resources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C1DA355-6C7E-0A13-7488-FFCDCDC2402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1800" dirty="0"/>
              <a:t>5E Videos </a:t>
            </a:r>
            <a:r>
              <a:rPr lang="en-US" sz="1800" dirty="0"/>
              <a:t>(</a:t>
            </a:r>
            <a:r>
              <a:rPr lang="en-US" sz="1800" u="sng" dirty="0">
                <a:solidFill>
                  <a:srgbClr val="1155CC"/>
                </a:solidFill>
                <a:hlinkClick r:id="rId2"/>
              </a:rPr>
              <a:t>https://tinyurl.com/5EVideos</a:t>
            </a:r>
            <a:r>
              <a:rPr lang="en-US" sz="1800" dirty="0"/>
              <a:t>)</a:t>
            </a:r>
            <a:endParaRPr lang="en-US" altLang="en-US" sz="1800" dirty="0"/>
          </a:p>
          <a:p>
            <a:r>
              <a:rPr lang="en-US" altLang="en-US" sz="1800" dirty="0"/>
              <a:t>5E Lesson Organizer</a:t>
            </a:r>
          </a:p>
          <a:p>
            <a:r>
              <a:rPr lang="en-US" altLang="en-US" sz="1800" dirty="0"/>
              <a:t>5E Lesson Framework Reading</a:t>
            </a:r>
          </a:p>
          <a:p>
            <a:r>
              <a:rPr lang="en-US" altLang="en-US" sz="1800" dirty="0"/>
              <a:t>5E &amp; Authenticity Rubric</a:t>
            </a:r>
          </a:p>
          <a:p>
            <a:r>
              <a:rPr lang="en-US" altLang="en-US" sz="1800" dirty="0"/>
              <a:t>Authentic Lesson Reflection Tool</a:t>
            </a:r>
          </a:p>
          <a:p>
            <a:r>
              <a:rPr lang="en-US" altLang="en-US" sz="1800" dirty="0"/>
              <a:t>Authenticity Framework Reading</a:t>
            </a:r>
          </a:p>
          <a:p>
            <a:r>
              <a:rPr lang="en-US" altLang="en-US" sz="1800" dirty="0"/>
              <a:t>LEARN Lesson Repository</a:t>
            </a:r>
          </a:p>
        </p:txBody>
      </p:sp>
    </p:spTree>
    <p:extLst>
      <p:ext uri="{BB962C8B-B14F-4D97-AF65-F5344CB8AC3E}">
        <p14:creationId xmlns:p14="http://schemas.microsoft.com/office/powerpoint/2010/main" val="321886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-74206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173694"/>
            <a:ext cx="7885112" cy="1397000"/>
          </a:xfrm>
        </p:spPr>
        <p:txBody>
          <a:bodyPr rtlCol="0">
            <a:no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sz="2400" dirty="0"/>
              <a:t>Participants will be able to…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Identify and describe the components of a 5E lesson.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Distinguish how the 5E instructional model supports authentic learning.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Demonstrate ability to use the 5E model by modifying or creating a content lesson.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Am I Feeling? What Am I Thinking?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381187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Either:</a:t>
            </a:r>
          </a:p>
          <a:p>
            <a:r>
              <a:rPr lang="en-US" altLang="en-US" dirty="0"/>
              <a:t>Write a statement that represents how you feel about lesson planning, or…</a:t>
            </a:r>
          </a:p>
          <a:p>
            <a:r>
              <a:rPr lang="en-US" altLang="en-US" dirty="0"/>
              <a:t>Write a thought, reaction, or comment that you have had about authenticity since our last session.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AE291-9184-98E3-6C13-C2E4A2915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85" y="1693873"/>
            <a:ext cx="2491391" cy="24913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0EB2E-5C2D-7193-54DC-78C35CFF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2;g62a7cbd9d4_0_58">
            <a:extLst>
              <a:ext uri="{FF2B5EF4-FFF2-40B4-BE49-F238E27FC236}">
                <a16:creationId xmlns:a16="http://schemas.microsoft.com/office/drawing/2014/main" id="{4B0B7EC0-3C92-92F1-E795-89F82B9A36EB}"/>
              </a:ext>
            </a:extLst>
          </p:cNvPr>
          <p:cNvSpPr/>
          <p:nvPr/>
        </p:nvSpPr>
        <p:spPr>
          <a:xfrm>
            <a:off x="1656745" y="612519"/>
            <a:ext cx="2793300" cy="106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CONSTRUCTION OF KNOWLEDGE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53;g62a7cbd9d4_0_58">
            <a:extLst>
              <a:ext uri="{FF2B5EF4-FFF2-40B4-BE49-F238E27FC236}">
                <a16:creationId xmlns:a16="http://schemas.microsoft.com/office/drawing/2014/main" id="{68033A6F-5BCB-34A0-F665-F4C2C317D756}"/>
              </a:ext>
            </a:extLst>
          </p:cNvPr>
          <p:cNvSpPr/>
          <p:nvPr/>
        </p:nvSpPr>
        <p:spPr>
          <a:xfrm>
            <a:off x="4983382" y="614169"/>
            <a:ext cx="2793300" cy="106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54;g62a7cbd9d4_0_58">
            <a:extLst>
              <a:ext uri="{FF2B5EF4-FFF2-40B4-BE49-F238E27FC236}">
                <a16:creationId xmlns:a16="http://schemas.microsoft.com/office/drawing/2014/main" id="{25995A67-E804-7A4C-0B6D-CBDF1B09511B}"/>
              </a:ext>
            </a:extLst>
          </p:cNvPr>
          <p:cNvSpPr/>
          <p:nvPr/>
        </p:nvSpPr>
        <p:spPr>
          <a:xfrm>
            <a:off x="1656745" y="3437485"/>
            <a:ext cx="2793300" cy="106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REAL-WORLD CONNECTIONS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5;g62a7cbd9d4_0_58">
            <a:extLst>
              <a:ext uri="{FF2B5EF4-FFF2-40B4-BE49-F238E27FC236}">
                <a16:creationId xmlns:a16="http://schemas.microsoft.com/office/drawing/2014/main" id="{B71FA310-73BD-7DAE-8F0D-FF3D2CFFBE9E}"/>
              </a:ext>
            </a:extLst>
          </p:cNvPr>
          <p:cNvSpPr/>
          <p:nvPr/>
        </p:nvSpPr>
        <p:spPr>
          <a:xfrm>
            <a:off x="4983382" y="3437485"/>
            <a:ext cx="2793300" cy="106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STUDENT-CENTERED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56;g62a7cbd9d4_0_58">
            <a:extLst>
              <a:ext uri="{FF2B5EF4-FFF2-40B4-BE49-F238E27FC236}">
                <a16:creationId xmlns:a16="http://schemas.microsoft.com/office/drawing/2014/main" id="{51F7E6DF-A71A-A4BE-4AA6-5FA7386F7A2B}"/>
              </a:ext>
            </a:extLst>
          </p:cNvPr>
          <p:cNvSpPr/>
          <p:nvPr/>
        </p:nvSpPr>
        <p:spPr>
          <a:xfrm>
            <a:off x="1109938" y="1970482"/>
            <a:ext cx="69240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Authentic Teaching</a:t>
            </a:r>
            <a:endParaRPr sz="11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Prior Knowledge</a:t>
            </a:r>
            <a:endParaRPr sz="11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11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4A604-9209-FE6E-302A-B357F355B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69F2-F534-00A8-435C-A66D6B0C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862"/>
            <a:ext cx="3751193" cy="9937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Authentic Lesson Reflection Tool</a:t>
            </a:r>
          </a:p>
        </p:txBody>
      </p:sp>
      <p:pic>
        <p:nvPicPr>
          <p:cNvPr id="3" name="Google Shape;262;g62a7cbd9d4_0_1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1BDB6-186E-4636-5B1C-47B7D1B5302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4572000" y="392946"/>
            <a:ext cx="3302395" cy="4357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993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32512-1D65-B07A-6772-3A8D8E20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00E0-A923-1CA6-4C91-2909BF38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Frayer Model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A759366-74C2-7EAF-041B-919A73519C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94882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Use the Frayer Model handout and the Authentic Lesson Reflection Tool to develop a definition, characteristics, examples, and non-examples for the component of Authenticity assigned to your group.</a:t>
            </a:r>
          </a:p>
          <a:p>
            <a:r>
              <a:rPr lang="en-US" altLang="en-US" sz="2000" dirty="0"/>
              <a:t>ELA: Construction of Knowledge</a:t>
            </a:r>
          </a:p>
          <a:p>
            <a:r>
              <a:rPr lang="en-US" altLang="en-US" sz="2000" dirty="0"/>
              <a:t>Math: Disciplined Inquiry – Meaningful Questioning</a:t>
            </a:r>
          </a:p>
          <a:p>
            <a:r>
              <a:rPr lang="en-US" altLang="en-US" sz="2000" dirty="0"/>
              <a:t>Science: Disciplined Inquiry – Substantive Conversation</a:t>
            </a:r>
          </a:p>
          <a:p>
            <a:r>
              <a:rPr lang="en-US" altLang="en-US" sz="2000" dirty="0"/>
              <a:t>Social Studies: Real-World Connections</a:t>
            </a:r>
          </a:p>
          <a:p>
            <a:r>
              <a:rPr lang="en-US" altLang="en-US" sz="2000" dirty="0"/>
              <a:t>Unicorns: Student-Centered Learning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C1449-8082-DA77-B0B0-BB86818B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227" y="208777"/>
            <a:ext cx="1791772" cy="11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0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10EC-E413-B6F3-DAB2-3F2CC7D2F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5BA0-863B-FE1F-2CA8-77F54376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Chant It, Sing It, Rap It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7BF56FD-B0CD-6A4C-0950-5909BA19FDD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Using the information from your Frayer Model, come up with a chant, song, or rap about the content. You may also choose to snap, clap, stomp, or tap to accompany your creation. If necessary, you can model your song after tunes like "Mary Had a Little Lamb," "Row, Row, Row Your Boat," etc.</a:t>
            </a:r>
          </a:p>
          <a:p>
            <a:r>
              <a:rPr lang="en-US" altLang="en-US" dirty="0"/>
              <a:t>After 5 minutes, each group will perform!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0C743-2F1F-38A4-A171-2D9A30159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8" y="-174769"/>
            <a:ext cx="2139403" cy="21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F84B0-190A-FDC7-3304-6CD8DD82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3D897598-28E8-3B9A-420A-9DE83CFB1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-74206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0DE25-99B8-ED1D-5888-5E0FAB4B3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173694"/>
            <a:ext cx="7885112" cy="13970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How can I structure an authentic lesson from the beginning to end?</a:t>
            </a:r>
          </a:p>
        </p:txBody>
      </p:sp>
    </p:spTree>
    <p:extLst>
      <p:ext uri="{BB962C8B-B14F-4D97-AF65-F5344CB8AC3E}">
        <p14:creationId xmlns:p14="http://schemas.microsoft.com/office/powerpoint/2010/main" val="12774192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68</TotalTime>
  <Words>1262</Words>
  <Application>Microsoft Macintosh PowerPoint</Application>
  <PresentationFormat>On-screen Show (16:9)</PresentationFormat>
  <Paragraphs>123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 Display</vt:lpstr>
      <vt:lpstr>Arial</vt:lpstr>
      <vt:lpstr>Calibri</vt:lpstr>
      <vt:lpstr>Courier New</vt:lpstr>
      <vt:lpstr>System Font Regular</vt:lpstr>
      <vt:lpstr>Trebuchet MS</vt:lpstr>
      <vt:lpstr>Wingdings</vt:lpstr>
      <vt:lpstr>Custom Design</vt:lpstr>
      <vt:lpstr>1_Custom Design</vt:lpstr>
      <vt:lpstr>PowerPoint Presentation</vt:lpstr>
      <vt:lpstr>Creating 5E Lessons</vt:lpstr>
      <vt:lpstr>Learning Objectives</vt:lpstr>
      <vt:lpstr>How Am I Feeling? What Am I Thinking?</vt:lpstr>
      <vt:lpstr>PowerPoint Presentation</vt:lpstr>
      <vt:lpstr>Authentic Lesson Reflection Tool</vt:lpstr>
      <vt:lpstr>Frayer Model</vt:lpstr>
      <vt:lpstr>Chant It, Sing It, Rap It</vt:lpstr>
      <vt:lpstr>Essential Question</vt:lpstr>
      <vt:lpstr>Engage</vt:lpstr>
      <vt:lpstr>Fist-To-Five</vt:lpstr>
      <vt:lpstr>Explore</vt:lpstr>
      <vt:lpstr>5E Card Sort</vt:lpstr>
      <vt:lpstr>Why-Lighting</vt:lpstr>
      <vt:lpstr>T-Chart &amp; Carousel</vt:lpstr>
      <vt:lpstr>“I Notice, I Wonder”</vt:lpstr>
      <vt:lpstr>Explain</vt:lpstr>
      <vt:lpstr>Revisit 5E Card Sort</vt:lpstr>
      <vt:lpstr>K20 LEARN </vt:lpstr>
      <vt:lpstr>5E Card Sort Lessons</vt:lpstr>
      <vt:lpstr>5E &amp; Authenticity</vt:lpstr>
      <vt:lpstr>Extend</vt:lpstr>
      <vt:lpstr>Modifying a Content Lesson</vt:lpstr>
      <vt:lpstr>Evaluate</vt:lpstr>
      <vt:lpstr>Triangle-Square-Circle</vt:lpstr>
      <vt:lpstr>Fist-To-Five Revisited</vt:lpstr>
      <vt:lpstr>LEARN Strategy Reflection</vt:lpstr>
      <vt:lpstr>Resources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Franklin, Sherry</cp:lastModifiedBy>
  <cp:revision>4</cp:revision>
  <dcterms:created xsi:type="dcterms:W3CDTF">2026-04-14T20:37:44Z</dcterms:created>
  <dcterms:modified xsi:type="dcterms:W3CDTF">2026-04-17T19:43:12Z</dcterms:modified>
  <cp:category/>
</cp:coreProperties>
</file>