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Londrina Solid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82" y="18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k20center2/a-cr-engage-az3evtcy59v20w5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16e33bb4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16e33bb4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16e33bb4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16e33bb4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16e33bb40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16e33bb40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16e33bb40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16e33bb40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16e33bb40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16e33bb40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16e33bb40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16e33bb40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Include name, tile, and photo if you have one of your keynote speaker.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396964040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396964040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2fa568e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32fa568e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396964040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396964040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9696404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39696404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 copy of this padlet: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https://padlet.com/k20center2/a-cr-engage-az3evtcy59v20w5d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 the share link and or QR code to YOUR COPY of the padlet on this slide.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396964040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396964040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16e33bb4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16e33bb40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16e33bb40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16e33bb40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16e33bb40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16e33bb40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16e33bb40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16e33bb40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16e33bb40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16e33bb40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16e33bb40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16e33bb40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1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56" name="Google Shape;56;p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 1">
  <p:cSld name="Strategy v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>
              <a:spcBef>
                <a:spcPts val="52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>
              <a:spcBef>
                <a:spcPts val="360"/>
              </a:spcBef>
              <a:spcAft>
                <a:spcPts val="0"/>
              </a:spcAft>
              <a:buSzPts val="1200"/>
              <a:buChar char="⚫"/>
              <a:defRPr sz="1200"/>
            </a:lvl2pPr>
            <a:lvl3pPr marL="1371600" lvl="2" indent="-304800">
              <a:spcBef>
                <a:spcPts val="315"/>
              </a:spcBef>
              <a:spcAft>
                <a:spcPts val="0"/>
              </a:spcAft>
              <a:buSzPts val="1200"/>
              <a:buChar char="⚫"/>
              <a:defRPr sz="1200"/>
            </a:lvl3pPr>
            <a:lvl4pPr marL="1828800" lvl="3" indent="-304800">
              <a:spcBef>
                <a:spcPts val="300"/>
              </a:spcBef>
              <a:spcAft>
                <a:spcPts val="0"/>
              </a:spcAft>
              <a:buSzPts val="1200"/>
              <a:buChar char="⚫"/>
              <a:defRPr sz="1200"/>
            </a:lvl4pPr>
            <a:lvl5pPr marL="2286000" lvl="4" indent="-304800">
              <a:spcBef>
                <a:spcPts val="300"/>
              </a:spcBef>
              <a:spcAft>
                <a:spcPts val="0"/>
              </a:spcAft>
              <a:buSzPts val="1200"/>
              <a:buChar char="⚫"/>
              <a:defRPr sz="1200"/>
            </a:lvl5pPr>
            <a:lvl6pPr marL="2743200" lvl="5" indent="-304800">
              <a:spcBef>
                <a:spcPts val="270"/>
              </a:spcBef>
              <a:spcAft>
                <a:spcPts val="0"/>
              </a:spcAft>
              <a:buSzPts val="1200"/>
              <a:buChar char="⚫"/>
              <a:defRPr sz="1200"/>
            </a:lvl6pPr>
            <a:lvl7pPr marL="3200400" lvl="6" indent="-304800">
              <a:spcBef>
                <a:spcPts val="240"/>
              </a:spcBef>
              <a:spcAft>
                <a:spcPts val="0"/>
              </a:spcAft>
              <a:buSzPts val="1200"/>
              <a:buChar char="⚫"/>
              <a:defRPr sz="1200"/>
            </a:lvl7pPr>
            <a:lvl8pPr marL="3657600" lvl="7" indent="-304800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>
              <a:spcBef>
                <a:spcPts val="21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7500">
              <a:spcBef>
                <a:spcPts val="52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04800">
              <a:spcBef>
                <a:spcPts val="360"/>
              </a:spcBef>
              <a:spcAft>
                <a:spcPts val="0"/>
              </a:spcAft>
              <a:buSzPts val="1200"/>
              <a:buChar char="⚫"/>
              <a:defRPr sz="1200"/>
            </a:lvl2pPr>
            <a:lvl3pPr marL="1371600" lvl="2" indent="-304800">
              <a:spcBef>
                <a:spcPts val="315"/>
              </a:spcBef>
              <a:spcAft>
                <a:spcPts val="0"/>
              </a:spcAft>
              <a:buSzPts val="1200"/>
              <a:buChar char="⚫"/>
              <a:defRPr sz="1200"/>
            </a:lvl3pPr>
            <a:lvl4pPr marL="1828800" lvl="3" indent="-304800">
              <a:spcBef>
                <a:spcPts val="300"/>
              </a:spcBef>
              <a:spcAft>
                <a:spcPts val="0"/>
              </a:spcAft>
              <a:buSzPts val="1200"/>
              <a:buChar char="⚫"/>
              <a:defRPr sz="1200"/>
            </a:lvl4pPr>
            <a:lvl5pPr marL="2286000" lvl="4" indent="-304800">
              <a:spcBef>
                <a:spcPts val="300"/>
              </a:spcBef>
              <a:spcAft>
                <a:spcPts val="0"/>
              </a:spcAft>
              <a:buSzPts val="1200"/>
              <a:buChar char="⚫"/>
              <a:defRPr sz="1200"/>
            </a:lvl5pPr>
            <a:lvl6pPr marL="2743200" lvl="5" indent="-304800">
              <a:spcBef>
                <a:spcPts val="270"/>
              </a:spcBef>
              <a:spcAft>
                <a:spcPts val="0"/>
              </a:spcAft>
              <a:buSzPts val="1200"/>
              <a:buChar char="⚫"/>
              <a:defRPr sz="1200"/>
            </a:lvl6pPr>
            <a:lvl7pPr marL="3200400" lvl="6" indent="-304800">
              <a:spcBef>
                <a:spcPts val="240"/>
              </a:spcBef>
              <a:spcAft>
                <a:spcPts val="0"/>
              </a:spcAft>
              <a:buSzPts val="1200"/>
              <a:buChar char="⚫"/>
              <a:defRPr sz="1200"/>
            </a:lvl7pPr>
            <a:lvl8pPr marL="3657600" lvl="7" indent="-304800"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>
              <a:spcBef>
                <a:spcPts val="21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370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>
              <a:spcBef>
                <a:spcPts val="27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>
              <a:spcBef>
                <a:spcPts val="24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>
              <a:spcBef>
                <a:spcPts val="240"/>
              </a:spcBef>
              <a:spcAft>
                <a:spcPts val="0"/>
              </a:spcAft>
              <a:buSzPts val="1200"/>
              <a:buChar char="•"/>
              <a:defRPr/>
            </a:lvl8pPr>
            <a:lvl9pPr marL="4114800" lvl="8" indent="-295275">
              <a:spcBef>
                <a:spcPts val="210"/>
              </a:spcBef>
              <a:spcAft>
                <a:spcPts val="0"/>
              </a:spcAft>
              <a:buSzPts val="105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875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5" tIns="48750" rIns="97525" bIns="48750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730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700"/>
              <a:buChar char="➤"/>
              <a:defRPr/>
            </a:lvl2pPr>
            <a:lvl3pPr marL="1371600" lvl="2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3pPr>
            <a:lvl4pPr marL="1828800" lvl="3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4pPr>
            <a:lvl5pPr marL="2286000" lvl="4" indent="-2857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-"/>
              <a:defRPr/>
            </a:lvl5pPr>
            <a:lvl6pPr marL="2743200" lvl="5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6pPr>
            <a:lvl7pPr marL="3200400" lvl="6" indent="-2984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4" name="Google Shape;44;p10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Accepted! College Ready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[Type name of PSI here]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69" name="Google Shape;169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Always know the truth, even if it hurts.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Remain blissfully unaware. </a:t>
            </a:r>
            <a:endParaRPr sz="3000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76" name="Google Shape;17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77" name="Google Shape;177;p35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Experience a zombie apocalypse.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Experience a robot takeover.</a:t>
            </a:r>
            <a:endParaRPr sz="3000"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83" name="Google Shape;183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Lose all past memories.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Never be able to make new memories.</a:t>
            </a:r>
            <a:endParaRPr sz="30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Have unlimited pizza.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Have unlimited ice cream. </a:t>
            </a:r>
            <a:endParaRPr sz="30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8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98" name="Google Shape;198;p38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Be super fast.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Be super strong.</a:t>
            </a:r>
            <a:endParaRPr sz="3000"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Keynote</a:t>
            </a:r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[Type information about your speaker here]</a:t>
            </a:r>
            <a:endParaRPr/>
          </a:p>
        </p:txBody>
      </p:sp>
      <p:sp>
        <p:nvSpPr>
          <p:cNvPr id="205" name="Google Shape;205;p39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Celebration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550" y="152400"/>
            <a:ext cx="2723188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</a:t>
            </a:r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81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457200" lvl="0" indent="-28273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666"/>
              <a:buChar char="●"/>
            </a:pPr>
            <a:r>
              <a:rPr lang="en" sz="3000"/>
              <a:t>What part of today was most helpful?</a:t>
            </a:r>
            <a:endParaRPr sz="3000"/>
          </a:p>
          <a:p>
            <a:pPr marL="457200" lvl="0" indent="-28273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6666"/>
              <a:buChar char="●"/>
            </a:pPr>
            <a:r>
              <a:rPr lang="en" sz="3000"/>
              <a:t>What questions do you still have?</a:t>
            </a:r>
            <a:endParaRPr sz="3000"/>
          </a:p>
          <a:p>
            <a:pPr marL="457200" lvl="0" indent="-28273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6666"/>
              <a:buChar char="●"/>
            </a:pPr>
            <a:r>
              <a:rPr lang="en" sz="3000"/>
              <a:t>What kind of support do you need during your first semester of college?</a:t>
            </a:r>
            <a:endParaRPr sz="3000"/>
          </a:p>
          <a:p>
            <a:pPr marL="457200" lvl="0" indent="-282733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6666"/>
              <a:buChar char="●"/>
            </a:pPr>
            <a:r>
              <a:rPr lang="en" sz="3000"/>
              <a:t>Would you like GEAR UP to check in with you this summer and next fall? If yes, how can we best reach you?</a:t>
            </a:r>
            <a:endParaRPr sz="300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are you feeling about your next school adventure?</a:t>
            </a: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sz="2540" b="1"/>
              <a:t>[place the QR code for your copy of the padlet here]</a:t>
            </a:r>
            <a:endParaRPr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/>
              <a:t>Use the QR code to answer the questions on the padlet.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 BINGO</a:t>
            </a:r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457200" lvl="0" indent="-356552" algn="l" rtl="0">
              <a:lnSpc>
                <a:spcPct val="150000"/>
              </a:lnSpc>
              <a:spcBef>
                <a:spcPts val="520"/>
              </a:spcBef>
              <a:spcAft>
                <a:spcPts val="0"/>
              </a:spcAft>
              <a:buClr>
                <a:schemeClr val="accent6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Move around the room and find a person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who has or can do something written in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one of the squares. </a:t>
            </a:r>
            <a:endParaRPr/>
          </a:p>
          <a:p>
            <a:pPr marL="457200" lvl="0" indent="-35655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Have each person write their first name legibly in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the BINGO square they claim. </a:t>
            </a:r>
            <a:endParaRPr>
              <a:solidFill>
                <a:schemeClr val="dk1"/>
              </a:solidFill>
            </a:endParaRPr>
          </a:p>
          <a:p>
            <a:pPr marL="457200" lvl="0" indent="-35655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You can only have someone write their name ONE TIME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on your BINGO card.</a:t>
            </a:r>
            <a:endParaRPr>
              <a:solidFill>
                <a:schemeClr val="dk1"/>
              </a:solidFill>
            </a:endParaRPr>
          </a:p>
          <a:p>
            <a:pPr marL="457200" lvl="0" indent="-35655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AutoNum type="arabicPeriod"/>
            </a:pPr>
            <a:r>
              <a:rPr lang="en">
                <a:solidFill>
                  <a:schemeClr val="dk1"/>
                </a:solidFill>
              </a:rPr>
              <a:t>Be prepared to share out for each square you sign.</a:t>
            </a:r>
            <a:endParaRPr/>
          </a:p>
        </p:txBody>
      </p:sp>
      <p:pic>
        <p:nvPicPr>
          <p:cNvPr id="121" name="Google Shape;121;p27" title="HumanBingo_Cov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550" y="445025"/>
            <a:ext cx="257175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Beach Ball Talk and Toss</a:t>
            </a:r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312738" y="1052913"/>
            <a:ext cx="8520600" cy="37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000" dirty="0"/>
              <a:t>Toss the Beach Ball making sure everyone in your group has a turn. </a:t>
            </a:r>
            <a:br>
              <a:rPr lang="en" sz="2000" dirty="0"/>
            </a:br>
            <a:r>
              <a:rPr lang="en" sz="2000" dirty="0"/>
              <a:t>Answer the question that corresponds to the color where your right </a:t>
            </a:r>
            <a:br>
              <a:rPr lang="en" sz="2000" dirty="0"/>
            </a:br>
            <a:r>
              <a:rPr lang="en" sz="2000" dirty="0"/>
              <a:t>thumb lands when you catch the ball.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170000"/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0000"/>
                </a:highlight>
              </a:rPr>
              <a:t>If you could have any superpower, what would it be? </a:t>
            </a:r>
            <a:r>
              <a:rPr lang="en" sz="2000" dirty="0">
                <a:solidFill>
                  <a:schemeClr val="lt1"/>
                </a:solidFill>
                <a:highlight>
                  <a:srgbClr val="FF0000"/>
                </a:highlight>
              </a:rPr>
              <a:t>(</a:t>
            </a:r>
            <a:r>
              <a:rPr lang="en" sz="2000" b="1" dirty="0">
                <a:solidFill>
                  <a:schemeClr val="lt1"/>
                </a:solidFill>
                <a:highlight>
                  <a:srgbClr val="FF0000"/>
                </a:highlight>
              </a:rPr>
              <a:t>RED</a:t>
            </a:r>
            <a:r>
              <a:rPr lang="en" sz="2000" dirty="0">
                <a:solidFill>
                  <a:schemeClr val="lt1"/>
                </a:solidFill>
                <a:highlight>
                  <a:srgbClr val="FF0000"/>
                </a:highlight>
              </a:rPr>
              <a:t>)</a:t>
            </a:r>
            <a:r>
              <a:rPr lang="en" sz="2000" dirty="0">
                <a:solidFill>
                  <a:srgbClr val="534949"/>
                </a:solidFill>
                <a:highlight>
                  <a:srgbClr val="FF0000"/>
                </a:highlight>
              </a:rPr>
              <a:t>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170000"/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What did you enjoy the most about your high school? </a:t>
            </a:r>
            <a:r>
              <a:rPr lang="en" sz="2000" dirty="0">
                <a:highlight>
                  <a:srgbClr val="FFFF00"/>
                </a:highlight>
              </a:rPr>
              <a:t>(</a:t>
            </a:r>
            <a:r>
              <a:rPr lang="en" sz="2000" b="1" dirty="0">
                <a:highlight>
                  <a:srgbClr val="FFFF00"/>
                </a:highlight>
              </a:rPr>
              <a:t>YELLOW</a:t>
            </a:r>
            <a:r>
              <a:rPr lang="en" sz="2000" dirty="0">
                <a:highlight>
                  <a:srgbClr val="FFFF00"/>
                </a:highlight>
              </a:rPr>
              <a:t>)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170000"/>
              <a:buFont typeface="Arial" panose="020B0604020202020204" pitchFamily="34" charset="0"/>
              <a:buChar char="•"/>
            </a:pPr>
            <a:r>
              <a:rPr lang="en-US" sz="2000" dirty="0"/>
              <a:t>What do you plan to major in at school next year? </a:t>
            </a:r>
            <a:r>
              <a:rPr lang="en" sz="2000" dirty="0">
                <a:highlight>
                  <a:schemeClr val="lt1"/>
                </a:highlight>
              </a:rPr>
              <a:t>(</a:t>
            </a:r>
            <a:r>
              <a:rPr lang="en" sz="2000" b="1" dirty="0">
                <a:highlight>
                  <a:schemeClr val="lt1"/>
                </a:highlight>
              </a:rPr>
              <a:t>WHITE</a:t>
            </a:r>
            <a:r>
              <a:rPr lang="en" sz="2000" dirty="0">
                <a:highlight>
                  <a:schemeClr val="lt1"/>
                </a:highlight>
              </a:rPr>
              <a:t>)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170000"/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00FF00"/>
                </a:highlight>
              </a:rPr>
              <a:t>What is your favorite movie/show? And why? </a:t>
            </a:r>
            <a:r>
              <a:rPr lang="en" sz="2000" dirty="0">
                <a:highlight>
                  <a:srgbClr val="00FF00"/>
                </a:highlight>
              </a:rPr>
              <a:t>(</a:t>
            </a:r>
            <a:r>
              <a:rPr lang="en" sz="2000" b="1" dirty="0">
                <a:highlight>
                  <a:srgbClr val="00FF00"/>
                </a:highlight>
              </a:rPr>
              <a:t>GREEN</a:t>
            </a:r>
            <a:r>
              <a:rPr lang="en" sz="2000" dirty="0">
                <a:highlight>
                  <a:srgbClr val="00FF00"/>
                </a:highlight>
              </a:rPr>
              <a:t>)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17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highlight>
                  <a:srgbClr val="0000FF"/>
                </a:highlight>
              </a:rPr>
              <a:t>What is your favorite hobby? </a:t>
            </a:r>
            <a:r>
              <a:rPr lang="en" sz="2000" dirty="0">
                <a:solidFill>
                  <a:schemeClr val="lt1"/>
                </a:solidFill>
                <a:highlight>
                  <a:srgbClr val="0000FF"/>
                </a:highlight>
              </a:rPr>
              <a:t>(</a:t>
            </a:r>
            <a:r>
              <a:rPr lang="en" sz="2000" b="1" dirty="0">
                <a:solidFill>
                  <a:schemeClr val="lt1"/>
                </a:solidFill>
                <a:highlight>
                  <a:srgbClr val="0000FF"/>
                </a:highlight>
              </a:rPr>
              <a:t>BLUE</a:t>
            </a:r>
            <a:r>
              <a:rPr lang="en" sz="2000" dirty="0">
                <a:solidFill>
                  <a:schemeClr val="lt1"/>
                </a:solidFill>
                <a:highlight>
                  <a:srgbClr val="0000FF"/>
                </a:highlight>
              </a:rPr>
              <a:t>)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tx1"/>
              </a:buClr>
              <a:buSzPct val="170000"/>
              <a:buFont typeface="Arial" panose="020B0604020202020204" pitchFamily="34" charset="0"/>
              <a:buChar char="•"/>
            </a:pPr>
            <a:r>
              <a:rPr lang="en-US" sz="2000" dirty="0"/>
              <a:t>If you could go anywhere in the world, where would it be? And why? </a:t>
            </a:r>
            <a:r>
              <a:rPr lang="en" sz="2000" dirty="0">
                <a:highlight>
                  <a:srgbClr val="FF9900"/>
                </a:highlight>
              </a:rPr>
              <a:t>(</a:t>
            </a:r>
            <a:r>
              <a:rPr lang="en" sz="2000" b="1" dirty="0">
                <a:highlight>
                  <a:srgbClr val="FF9900"/>
                </a:highlight>
              </a:rPr>
              <a:t>ORANGE</a:t>
            </a:r>
            <a:r>
              <a:rPr lang="en" sz="2000" dirty="0">
                <a:highlight>
                  <a:srgbClr val="FF9900"/>
                </a:highlight>
              </a:rPr>
              <a:t>)</a:t>
            </a:r>
            <a:endParaRPr sz="2000" dirty="0">
              <a:highlight>
                <a:srgbClr val="FF9900"/>
              </a:highlight>
            </a:endParaRPr>
          </a:p>
        </p:txBody>
      </p:sp>
      <p:pic>
        <p:nvPicPr>
          <p:cNvPr id="128" name="Google Shape;12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6410" y="409837"/>
            <a:ext cx="1260160" cy="126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Roundabout Conversations</a:t>
            </a:r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25700" cy="376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Count of by 2. Ones form an an inside circle </a:t>
            </a:r>
            <a:br>
              <a:rPr lang="en" sz="2000"/>
            </a:br>
            <a:r>
              <a:rPr lang="en" sz="2000"/>
              <a:t>(almost shoulder to shoulder), facing right; </a:t>
            </a:r>
            <a:br>
              <a:rPr lang="en" sz="2000"/>
            </a:br>
            <a:r>
              <a:rPr lang="en" sz="2000"/>
              <a:t>Twos forms an outside circle, facing left.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Walk in a circle in the direction you are facing </a:t>
            </a:r>
            <a:br>
              <a:rPr lang="en" sz="2000"/>
            </a:br>
            <a:r>
              <a:rPr lang="en" sz="2000"/>
              <a:t>while music is playing.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Stop when the music stops.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Turn toward the person closest to you in the other circle, shake hands, introduce yourselves, discuss the prompt.  </a:t>
            </a:r>
            <a:endParaRPr sz="2000">
              <a:highlight>
                <a:srgbClr val="FF9900"/>
              </a:highlight>
            </a:endParaRPr>
          </a:p>
        </p:txBody>
      </p:sp>
      <p:pic>
        <p:nvPicPr>
          <p:cNvPr id="135" name="Google Shape;135;p29" title="Roundabout Conversa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4850" y="254000"/>
            <a:ext cx="3015398" cy="288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Have a REWIND button in life.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Have a PAUSE button in life.</a:t>
            </a:r>
            <a:endParaRPr sz="3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Be able to talk to animals.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Speak any human language.</a:t>
            </a:r>
            <a:endParaRPr sz="3000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Make a big difference in one person’s life.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Make a small difference in lives.</a:t>
            </a:r>
            <a:endParaRPr sz="3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/>
        </p:nvSpPr>
        <p:spPr>
          <a:xfrm>
            <a:off x="469475" y="2834825"/>
            <a:ext cx="8127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&lt;                      </a:t>
            </a:r>
            <a:endParaRPr sz="120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&gt;</a:t>
            </a:r>
            <a:endParaRPr sz="3700">
              <a:solidFill>
                <a:schemeClr val="accent6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 You Rather…</a:t>
            </a:r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1181100" y="2070100"/>
            <a:ext cx="6756300" cy="249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Wear a costume every day.</a:t>
            </a: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3000" b="1"/>
          </a:p>
          <a:p>
            <a:pPr marL="0" lvl="0" indent="0" algn="r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3000" b="1"/>
              <a:t>Never have Halloween again.</a:t>
            </a:r>
            <a:endParaRPr sz="30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</Words>
  <Application>Microsoft Office PowerPoint</Application>
  <PresentationFormat>On-screen Show (16:9)</PresentationFormat>
  <Paragraphs>97</Paragraphs>
  <Slides>18</Slides>
  <Notes>18</Notes>
  <HiddenSlides>12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Londrina Solid</vt:lpstr>
      <vt:lpstr>Noto Sans Symbols</vt:lpstr>
      <vt:lpstr>Arial</vt:lpstr>
      <vt:lpstr>Calibri</vt:lpstr>
      <vt:lpstr>LEARN theme</vt:lpstr>
      <vt:lpstr>Accepted! College Ready</vt:lpstr>
      <vt:lpstr>How are you feeling about your next school adventure?</vt:lpstr>
      <vt:lpstr>Human BINGO</vt:lpstr>
      <vt:lpstr>Beach Ball Talk and Toss</vt:lpstr>
      <vt:lpstr>Roundabout Conversations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Would You Rather…</vt:lpstr>
      <vt:lpstr>Keynote</vt:lpstr>
      <vt:lpstr>Celebration</vt:lpstr>
      <vt:lpstr>PowerPoint Presentation</vt:lpstr>
      <vt:lpstr>Feedback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Bracken, Pam</cp:lastModifiedBy>
  <cp:revision>1</cp:revision>
  <dcterms:modified xsi:type="dcterms:W3CDTF">2025-05-01T02:35:53Z</dcterms:modified>
</cp:coreProperties>
</file>