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FC47B6E-E68B-413D-BFC9-07C8349580ED}">
  <a:tblStyle styleId="{3FC47B6E-E68B-413D-BFC9-07C8349580ED}" styleName="Table_0">
    <a:wholeTbl>
      <a:tcTxStyle>
        <a:font>
          <a:latin typeface="Arial"/>
          <a:ea typeface="Arial"/>
          <a:cs typeface="Arial"/>
        </a:font>
        <a:srgbClr val="000000"/>
      </a:tcTxStyle>
      <a:tcStyle>
        <a:tcBdr>
          <a:left>
            <a:ln w="12700" cap="flat" cmpd="sng">
              <a:solidFill>
                <a:srgbClr val="BED7D3"/>
              </a:solidFill>
              <a:prstDash val="solid"/>
              <a:round/>
              <a:headEnd type="none" w="sm" len="sm"/>
              <a:tailEnd type="none" w="sm" len="sm"/>
            </a:ln>
          </a:left>
          <a:right>
            <a:ln w="12700" cap="flat" cmpd="sng">
              <a:solidFill>
                <a:srgbClr val="BED7D3"/>
              </a:solidFill>
              <a:prstDash val="solid"/>
              <a:round/>
              <a:headEnd type="none" w="sm" len="sm"/>
              <a:tailEnd type="none" w="sm" len="sm"/>
            </a:ln>
          </a:right>
          <a:top>
            <a:ln w="12700" cap="flat" cmpd="sng">
              <a:solidFill>
                <a:srgbClr val="BED7D3"/>
              </a:solidFill>
              <a:prstDash val="solid"/>
              <a:round/>
              <a:headEnd type="none" w="sm" len="sm"/>
              <a:tailEnd type="none" w="sm" len="sm"/>
            </a:ln>
          </a:top>
          <a:bottom>
            <a:ln w="12700" cap="flat" cmpd="sng">
              <a:solidFill>
                <a:srgbClr val="BED7D3"/>
              </a:solidFill>
              <a:prstDash val="solid"/>
              <a:round/>
              <a:headEnd type="none" w="sm" len="sm"/>
              <a:tailEnd type="none" w="sm" len="sm"/>
            </a:ln>
          </a:bottom>
          <a:insideH>
            <a:ln w="12700" cap="flat" cmpd="sng">
              <a:solidFill>
                <a:srgbClr val="BED7D3"/>
              </a:solidFill>
              <a:prstDash val="solid"/>
              <a:round/>
              <a:headEnd type="none" w="sm" len="sm"/>
              <a:tailEnd type="none" w="sm" len="sm"/>
            </a:ln>
          </a:insideH>
          <a:insideV>
            <a:ln w="12700" cap="flat" cmpd="sng">
              <a:solidFill>
                <a:srgbClr val="BED7D3"/>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1386" y="6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73863e7263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73863e7263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73863e7263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73863e7263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73863e7263_0_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73863e7263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73863e7263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73863e7263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73863e7263_0_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73863e7263_0_6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73863e7263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73863e7263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73863e7263_0_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73863e7263_0_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73863e7263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8" name="Google Shape;128;g73863e7263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73863e7263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73863e7263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73863e7263_0_8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73863e7263_0_8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3863e7263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3863e7263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73863e7263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73863e7263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73863e7263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73863e7263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g73863e7263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 name="Google Shape;78;g73863e7263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73863e7263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73863e7263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73863e7263_0_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73863e7263_0_4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73863e7263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73863e7263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title"/>
          </p:nvPr>
        </p:nvSpPr>
        <p:spPr>
          <a:xfrm>
            <a:off x="311700" y="144989"/>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es" sz="1600" b="1" i="0" u="none" cap="small" baseline="0" dirty="0">
                <a:latin typeface="Calibri"/>
                <a:ea typeface="Calibri"/>
                <a:cs typeface="Calibri"/>
                <a:sym typeface="Calibri"/>
              </a:rPr>
              <a:t>ENCUESTA SOBRE LAS FAMILIAS PROFESIONALES DE K20 </a:t>
            </a:r>
            <a:endParaRPr dirty="0"/>
          </a:p>
        </p:txBody>
      </p:sp>
      <p:sp>
        <p:nvSpPr>
          <p:cNvPr id="55" name="Google Shape;55;p13"/>
          <p:cNvSpPr txBox="1">
            <a:spLocks noGrp="1"/>
          </p:cNvSpPr>
          <p:nvPr>
            <p:ph type="body" idx="1"/>
          </p:nvPr>
        </p:nvSpPr>
        <p:spPr>
          <a:xfrm>
            <a:off x="311700" y="852439"/>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s" sz="900" b="0" i="0" u="none" baseline="0" dirty="0">
                <a:solidFill>
                  <a:schemeClr val="dk1"/>
                </a:solidFill>
                <a:latin typeface="Calibri"/>
                <a:ea typeface="Calibri"/>
                <a:cs typeface="Calibri"/>
                <a:sym typeface="Calibri"/>
              </a:rPr>
              <a:t>¡El programa GEAR UP del Centro K20 quiere ayudarte a explorar opciones profesionales! Esta actividad sobre las familias profesionales te ayudará a pensar en tus habilidades, personalidad e intereses para identificar las familias que podrían ser adecuados para ti. Aunque es probable que tus intereses cambien a lo largo de los años, la Encuesta de familias profesionales es un buen punto de partida para empezar a explorar, pero el viaje no termina ahí. Puedes utilizar lo que aprendas en esta encuesta y aplicarlo a otras actividades y exploraciones profesionales. </a:t>
            </a:r>
            <a:endParaRPr sz="900" dirty="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sz="900" dirty="0">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s" sz="900" b="1" i="0" u="none" baseline="0" dirty="0">
                <a:solidFill>
                  <a:schemeClr val="dk1"/>
                </a:solidFill>
                <a:latin typeface="Calibri"/>
                <a:ea typeface="Calibri"/>
                <a:cs typeface="Calibri"/>
                <a:sym typeface="Calibri"/>
              </a:rPr>
              <a:t>¿Qué es una familia profesional?</a:t>
            </a:r>
            <a:r>
              <a:rPr lang="es" sz="900" b="0" i="0" u="none" baseline="0" dirty="0">
                <a:solidFill>
                  <a:schemeClr val="dk1"/>
                </a:solidFill>
                <a:latin typeface="Calibri"/>
                <a:ea typeface="Calibri"/>
                <a:cs typeface="Calibri"/>
                <a:sym typeface="Calibri"/>
              </a:rPr>
              <a:t> Una familia profesional es un grupo de trabajos que son similares. Si te gusta un trabajo de una familia profesional, probablemente encontrarás otros trabajos en esa familia que también te gustarán.</a:t>
            </a:r>
            <a:endParaRPr sz="900" dirty="0">
              <a:solidFill>
                <a:schemeClr val="dk1"/>
              </a:solidFill>
              <a:latin typeface="Calibri"/>
              <a:ea typeface="Calibri"/>
              <a:cs typeface="Calibri"/>
              <a:sym typeface="Calibri"/>
            </a:endParaRPr>
          </a:p>
          <a:p>
            <a:pPr marL="0" lvl="0" indent="0" algn="l" rtl="0">
              <a:spcBef>
                <a:spcPts val="1000"/>
              </a:spcBef>
              <a:spcAft>
                <a:spcPts val="0"/>
              </a:spcAft>
              <a:buClr>
                <a:schemeClr val="dk1"/>
              </a:buClr>
              <a:buSzPts val="1100"/>
              <a:buFont typeface="Arial"/>
              <a:buNone/>
            </a:pPr>
            <a:r>
              <a:rPr lang="es" sz="1200" b="1" i="0" u="none" baseline="0" dirty="0">
                <a:solidFill>
                  <a:srgbClr val="910D28"/>
                </a:solidFill>
                <a:highlight>
                  <a:schemeClr val="lt1"/>
                </a:highlight>
                <a:latin typeface="Calibri"/>
                <a:ea typeface="Calibri"/>
                <a:cs typeface="Calibri"/>
                <a:sym typeface="Calibri"/>
              </a:rPr>
              <a:t>Materiales</a:t>
            </a:r>
            <a:endParaRPr sz="1400" dirty="0">
              <a:solidFill>
                <a:schemeClr val="dk1"/>
              </a:solidFill>
              <a:latin typeface="Calibri"/>
              <a:ea typeface="Calibri"/>
              <a:cs typeface="Calibri"/>
              <a:sym typeface="Calibri"/>
            </a:endParaRPr>
          </a:p>
          <a:p>
            <a:pPr marL="457200" lvl="0" indent="-285750" algn="l" rtl="0">
              <a:lnSpc>
                <a:spcPct val="100000"/>
              </a:lnSpc>
              <a:spcBef>
                <a:spcPts val="600"/>
              </a:spcBef>
              <a:spcAft>
                <a:spcPts val="0"/>
              </a:spcAft>
              <a:buClr>
                <a:schemeClr val="dk1"/>
              </a:buClr>
              <a:buSzPts val="900"/>
              <a:buFont typeface="Calibri"/>
              <a:buChar char="●"/>
            </a:pPr>
            <a:r>
              <a:rPr lang="es" sz="900" b="0" i="0" u="none" baseline="0" dirty="0">
                <a:solidFill>
                  <a:schemeClr val="dk1"/>
                </a:solidFill>
                <a:latin typeface="Calibri"/>
                <a:ea typeface="Calibri"/>
                <a:cs typeface="Calibri"/>
                <a:sym typeface="Calibri"/>
              </a:rPr>
              <a:t>Algo con lo que puedas escribir.</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Char char="●"/>
            </a:pPr>
            <a:r>
              <a:rPr lang="es" sz="900" b="0" i="0" u="none" baseline="0" dirty="0">
                <a:solidFill>
                  <a:schemeClr val="dk1"/>
                </a:solidFill>
                <a:latin typeface="Calibri"/>
                <a:ea typeface="Calibri"/>
                <a:cs typeface="Calibri"/>
                <a:sym typeface="Calibri"/>
              </a:rPr>
              <a:t>Copias en papel de cada tarjeta de encuesta, o una hoja en blanco para llevar la cuenta.</a:t>
            </a:r>
            <a:endParaRPr sz="900" dirty="0">
              <a:solidFill>
                <a:schemeClr val="dk1"/>
              </a:solidFill>
              <a:latin typeface="Calibri"/>
              <a:ea typeface="Calibri"/>
              <a:cs typeface="Calibri"/>
              <a:sym typeface="Calibri"/>
            </a:endParaRPr>
          </a:p>
          <a:p>
            <a:pPr marL="0" lvl="0" indent="0" algn="l" rtl="0">
              <a:spcBef>
                <a:spcPts val="1000"/>
              </a:spcBef>
              <a:spcAft>
                <a:spcPts val="0"/>
              </a:spcAft>
              <a:buClr>
                <a:schemeClr val="dk1"/>
              </a:buClr>
              <a:buSzPts val="1100"/>
              <a:buFont typeface="Arial"/>
              <a:buNone/>
            </a:pPr>
            <a:r>
              <a:rPr lang="es" sz="1200" b="1" i="0" u="none" baseline="0" dirty="0">
                <a:solidFill>
                  <a:srgbClr val="910D28"/>
                </a:solidFill>
                <a:highlight>
                  <a:schemeClr val="lt1"/>
                </a:highlight>
                <a:latin typeface="Calibri"/>
                <a:ea typeface="Calibri"/>
                <a:cs typeface="Calibri"/>
                <a:sym typeface="Calibri"/>
              </a:rPr>
              <a:t>Instrucciones</a:t>
            </a:r>
            <a:endParaRPr sz="2000" dirty="0">
              <a:solidFill>
                <a:schemeClr val="dk1"/>
              </a:solidFill>
              <a:latin typeface="Calibri"/>
              <a:ea typeface="Calibri"/>
              <a:cs typeface="Calibri"/>
              <a:sym typeface="Calibri"/>
            </a:endParaRPr>
          </a:p>
          <a:p>
            <a:pPr marL="457200" lvl="0" indent="-285750" algn="l" rtl="0">
              <a:lnSpc>
                <a:spcPct val="100000"/>
              </a:lnSpc>
              <a:spcBef>
                <a:spcPts val="600"/>
              </a:spcBef>
              <a:spcAft>
                <a:spcPts val="0"/>
              </a:spcAft>
              <a:buClr>
                <a:schemeClr val="dk1"/>
              </a:buClr>
              <a:buSzPts val="900"/>
              <a:buFont typeface="Calibri"/>
              <a:buAutoNum type="arabicPeriod"/>
            </a:pPr>
            <a:r>
              <a:rPr lang="es" sz="900" b="0" i="0" u="none" baseline="0" dirty="0">
                <a:solidFill>
                  <a:schemeClr val="dk1"/>
                </a:solidFill>
                <a:latin typeface="Calibri"/>
                <a:ea typeface="Calibri"/>
                <a:cs typeface="Calibri"/>
                <a:sym typeface="Calibri"/>
              </a:rPr>
              <a:t>Imprime las siguientes tarjetas de encuesta. Si no puedes imprimirlas, puedes utilizar un papel en blanco para anotar tu puntuación.</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s" sz="900" b="0" i="0" u="none" baseline="0" dirty="0">
                <a:solidFill>
                  <a:schemeClr val="dk1"/>
                </a:solidFill>
                <a:latin typeface="Calibri"/>
                <a:ea typeface="Calibri"/>
                <a:cs typeface="Calibri"/>
                <a:sym typeface="Calibri"/>
              </a:rPr>
              <a:t>Para iniciar la Encuesta de familias profesionales, comienza con la Tarjeta de encuesta 1. Lee cada una de las afirmaciones de la Tarjeta de encuesta 1.</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s" sz="900" b="0" i="0" u="none" baseline="0" dirty="0">
                <a:solidFill>
                  <a:schemeClr val="dk1"/>
                </a:solidFill>
                <a:latin typeface="Calibri"/>
                <a:ea typeface="Calibri"/>
                <a:cs typeface="Calibri"/>
                <a:sym typeface="Calibri"/>
              </a:rPr>
              <a:t>En la tarjeta de encuesta, marca cada afirmación con la que estés de acuerdo. Por cada afirmación con la que estés de acuerdo, date un punto.  </a:t>
            </a:r>
            <a:endParaRPr sz="900" dirty="0">
              <a:solidFill>
                <a:schemeClr val="dk1"/>
              </a:solidFill>
              <a:latin typeface="Calibri"/>
              <a:ea typeface="Calibri"/>
              <a:cs typeface="Calibri"/>
              <a:sym typeface="Calibri"/>
            </a:endParaRPr>
          </a:p>
          <a:p>
            <a:pPr marL="914400" lvl="1" indent="-285750" algn="l" rtl="0">
              <a:lnSpc>
                <a:spcPct val="100000"/>
              </a:lnSpc>
              <a:spcBef>
                <a:spcPts val="0"/>
              </a:spcBef>
              <a:spcAft>
                <a:spcPts val="0"/>
              </a:spcAft>
              <a:buClr>
                <a:schemeClr val="dk1"/>
              </a:buClr>
              <a:buSzPts val="900"/>
              <a:buFont typeface="Calibri"/>
              <a:buChar char="○"/>
            </a:pPr>
            <a:r>
              <a:rPr lang="es" sz="900" b="0" i="0" u="none" baseline="0" dirty="0">
                <a:solidFill>
                  <a:schemeClr val="dk1"/>
                </a:solidFill>
                <a:latin typeface="Calibri"/>
                <a:ea typeface="Calibri"/>
                <a:cs typeface="Calibri"/>
                <a:sym typeface="Calibri"/>
              </a:rPr>
              <a:t>Si no imprimiste las tarjetas de encuesta, utiliza una hoja en blanco para llevar la cuenta del número de afirmaciones con las que estás de acuerdo. Etiqueta este recuento como "Tarjeta de encuesta 1".</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s" sz="900" b="0" i="0" u="none" baseline="0" dirty="0">
                <a:solidFill>
                  <a:schemeClr val="dk1"/>
                </a:solidFill>
                <a:latin typeface="Calibri"/>
                <a:ea typeface="Calibri"/>
                <a:cs typeface="Calibri"/>
                <a:sym typeface="Calibri"/>
              </a:rPr>
              <a:t>Cuenta el total de puntos de la Tarjeta de encuesta 1.  Puedes sumar tus puntos en la esquina inferior derecha, junto al "Total de la tarjeta de encuesta", o en tu hoja en blanco.  </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s" sz="900" b="0" i="0" u="none" baseline="0" dirty="0">
                <a:solidFill>
                  <a:schemeClr val="dk1"/>
                </a:solidFill>
                <a:latin typeface="Calibri"/>
                <a:ea typeface="Calibri"/>
                <a:cs typeface="Calibri"/>
                <a:sym typeface="Calibri"/>
              </a:rPr>
              <a:t>Repite este proceso con las 15 tarjetas de encuesta restantes.</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s" sz="900" b="0" i="0" u="none" baseline="0" dirty="0">
                <a:solidFill>
                  <a:schemeClr val="dk1"/>
                </a:solidFill>
                <a:latin typeface="Calibri"/>
                <a:ea typeface="Calibri"/>
                <a:cs typeface="Calibri"/>
                <a:sym typeface="Calibri"/>
              </a:rPr>
              <a:t>Determina tus tres familias profesionales principales en función de las tres tarjetas de encuesta que tengan el mayor número de puntos.</a:t>
            </a:r>
            <a:endParaRPr sz="900" dirty="0">
              <a:solidFill>
                <a:schemeClr val="dk1"/>
              </a:solidFill>
              <a:latin typeface="Calibri"/>
              <a:ea typeface="Calibri"/>
              <a:cs typeface="Calibri"/>
              <a:sym typeface="Calibri"/>
            </a:endParaRPr>
          </a:p>
          <a:p>
            <a:pPr marL="457200" lvl="0" indent="-285750" algn="l" rtl="0">
              <a:lnSpc>
                <a:spcPct val="100000"/>
              </a:lnSpc>
              <a:spcBef>
                <a:spcPts val="0"/>
              </a:spcBef>
              <a:spcAft>
                <a:spcPts val="0"/>
              </a:spcAft>
              <a:buClr>
                <a:schemeClr val="dk1"/>
              </a:buClr>
              <a:buSzPts val="900"/>
              <a:buFont typeface="Calibri"/>
              <a:buAutoNum type="arabicPeriod"/>
            </a:pPr>
            <a:r>
              <a:rPr lang="es" sz="900" b="0" i="0" u="none" baseline="0" dirty="0">
                <a:solidFill>
                  <a:schemeClr val="dk1"/>
                </a:solidFill>
                <a:latin typeface="Calibri"/>
                <a:ea typeface="Calibri"/>
                <a:cs typeface="Calibri"/>
                <a:sym typeface="Calibri"/>
              </a:rPr>
              <a:t>Una vez que tenga tus tres familias profesionales principales, continúa con el siguiente paso de esta actividad.</a:t>
            </a:r>
            <a:endParaRPr sz="900" dirty="0">
              <a:solidFill>
                <a:schemeClr val="dk1"/>
              </a:solidFill>
              <a:latin typeface="Calibri"/>
              <a:ea typeface="Calibri"/>
              <a:cs typeface="Calibri"/>
              <a:sym typeface="Calibri"/>
            </a:endParaRPr>
          </a:p>
          <a:p>
            <a:pPr marL="457200" lvl="0" indent="0" algn="l" rtl="0">
              <a:lnSpc>
                <a:spcPct val="100000"/>
              </a:lnSpc>
              <a:spcBef>
                <a:spcPts val="0"/>
              </a:spcBef>
              <a:spcAft>
                <a:spcPts val="0"/>
              </a:spcAft>
              <a:buNone/>
            </a:pPr>
            <a:endParaRPr sz="900" dirty="0">
              <a:solidFill>
                <a:schemeClr val="dk1"/>
              </a:solidFill>
              <a:latin typeface="Calibri"/>
              <a:ea typeface="Calibri"/>
              <a:cs typeface="Calibri"/>
              <a:sym typeface="Calibri"/>
            </a:endParaRPr>
          </a:p>
          <a:p>
            <a:pPr marL="0" lvl="0" indent="0" algn="l" rtl="0">
              <a:spcBef>
                <a:spcPts val="0"/>
              </a:spcBef>
              <a:spcAft>
                <a:spcPts val="0"/>
              </a:spcAft>
              <a:buNone/>
            </a:pPr>
            <a:r>
              <a:rPr lang="es" sz="900" b="1" i="0" u="none" baseline="0" dirty="0">
                <a:solidFill>
                  <a:schemeClr val="dk1"/>
                </a:solidFill>
                <a:latin typeface="Calibri"/>
                <a:ea typeface="Calibri"/>
                <a:cs typeface="Calibri"/>
                <a:sym typeface="Calibri"/>
              </a:rPr>
              <a:t>Nota: </a:t>
            </a:r>
            <a:r>
              <a:rPr lang="es" sz="900" b="0" i="0" u="none" baseline="0" dirty="0">
                <a:solidFill>
                  <a:schemeClr val="dk1"/>
                </a:solidFill>
                <a:latin typeface="Calibri"/>
                <a:ea typeface="Calibri"/>
                <a:cs typeface="Calibri"/>
                <a:sym typeface="Calibri"/>
              </a:rPr>
              <a:t>Completar esto puede tardarte un par de días. Además, tus intereses pueden cambiar con el tiempo y puede que revises esta encuesta y estas opciones a lo largo de tu carrera educativa.</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graphicFrame>
        <p:nvGraphicFramePr>
          <p:cNvPr id="100" name="Google Shape;100;p22"/>
          <p:cNvGraphicFramePr/>
          <p:nvPr>
            <p:extLst>
              <p:ext uri="{D42A27DB-BD31-4B8C-83A1-F6EECF244321}">
                <p14:modId xmlns:p14="http://schemas.microsoft.com/office/powerpoint/2010/main" val="3037115732"/>
              </p:ext>
            </p:extLst>
          </p:nvPr>
        </p:nvGraphicFramePr>
        <p:xfrm>
          <a:off x="-37" y="1"/>
          <a:ext cx="9144000" cy="4034690"/>
        </p:xfrm>
        <a:graphic>
          <a:graphicData uri="http://schemas.openxmlformats.org/drawingml/2006/table">
            <a:tbl>
              <a:tblPr bandRow="1">
                <a:noFill/>
                <a:tableStyleId>{3FC47B6E-E68B-413D-BFC9-07C8349580ED}</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408890">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9</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44672">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31992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investigar nuevos lugares y actividades.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Tengo tacto.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Artes del lenguaje/Expresión oral</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319920">
                <a:tc>
                  <a:txBody>
                    <a:bodyPr/>
                    <a:lstStyle/>
                    <a:p>
                      <a:pPr marL="0" lvl="0" indent="0" algn="ctr" rtl="0">
                        <a:spcBef>
                          <a:spcPts val="0"/>
                        </a:spcBef>
                        <a:spcAft>
                          <a:spcPts val="0"/>
                        </a:spcAft>
                        <a:buNone/>
                      </a:pPr>
                      <a:r>
                        <a:rPr lang="es" sz="1200" b="0" i="0" u="none" baseline="0">
                          <a:latin typeface="Calibri"/>
                          <a:ea typeface="Calibri"/>
                          <a:cs typeface="Calibri"/>
                          <a:sym typeface="Calibri"/>
                        </a:rPr>
                        <a:t>Trabajo bien con todo tipo de personas de todas las edades.</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Tengo motivación propia.</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Lengua extranjera</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40889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organizar actividades en las que otras personas se diviertan.</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Trabajo bien con los demás.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Ciencias sociales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263218">
                <a:tc>
                  <a:txBody>
                    <a:bodyPr/>
                    <a:lstStyle/>
                    <a:p>
                      <a:pPr marL="0" lvl="0" indent="0" algn="ctr" rtl="0">
                        <a:spcBef>
                          <a:spcPts val="0"/>
                        </a:spcBef>
                        <a:spcAft>
                          <a:spcPts val="0"/>
                        </a:spcAft>
                        <a:buNone/>
                      </a:pPr>
                      <a:r>
                        <a:rPr lang="es" sz="1200" b="0" i="0" u="none" baseline="0">
                          <a:latin typeface="Calibri"/>
                          <a:ea typeface="Calibri"/>
                          <a:cs typeface="Calibri"/>
                          <a:sym typeface="Calibri"/>
                        </a:rPr>
                        <a:t>Tengo un horario flexible.</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extrovertido.</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Marketing</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5"/>
                  </a:ext>
                </a:extLst>
              </a:tr>
              <a:tr h="263218">
                <a:tc>
                  <a:txBody>
                    <a:bodyPr/>
                    <a:lstStyle/>
                    <a:p>
                      <a:pPr marL="0" lvl="0" indent="0" algn="ctr" rtl="0">
                        <a:spcBef>
                          <a:spcPts val="0"/>
                        </a:spcBef>
                        <a:spcAft>
                          <a:spcPts val="0"/>
                        </a:spcAft>
                        <a:buNone/>
                      </a:pPr>
                      <a:r>
                        <a:rPr lang="es" sz="1200" b="0" i="0" u="none" baseline="0">
                          <a:latin typeface="Calibri"/>
                          <a:ea typeface="Calibri"/>
                          <a:cs typeface="Calibri"/>
                          <a:sym typeface="Calibri"/>
                        </a:rPr>
                        <a:t>Puedo ayudar a la gente a decidirse.</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enfado con dificultad.</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Servicios de alimentación</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40889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comunico con facilidad, tacto y cortesía.</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31992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conocer otras culturas.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dirty="0">
                          <a:solidFill>
                            <a:srgbClr val="910D28"/>
                          </a:solidFill>
                          <a:highlight>
                            <a:schemeClr val="lt1"/>
                          </a:highlight>
                          <a:latin typeface="Calibri"/>
                          <a:ea typeface="Calibri"/>
                          <a:cs typeface="Calibri"/>
                          <a:sym typeface="Calibri"/>
                        </a:rPr>
                        <a:t>Total de la Tarjeta de encuesta 9:</a:t>
                      </a:r>
                      <a:endParaRPr sz="1200" dirty="0">
                        <a:solidFill>
                          <a:schemeClr val="dk1"/>
                        </a:solidFill>
                        <a:latin typeface="Calibri"/>
                        <a:ea typeface="Calibri"/>
                        <a:cs typeface="Calibri"/>
                        <a:sym typeface="Calibri"/>
                      </a:endParaRPr>
                    </a:p>
                    <a:p>
                      <a:pPr marL="0" lvl="0" indent="0" algn="ctr" rtl="0">
                        <a:spcBef>
                          <a:spcPts val="0"/>
                        </a:spcBef>
                        <a:spcAft>
                          <a:spcPts val="0"/>
                        </a:spcAft>
                        <a:buNone/>
                      </a:pPr>
                      <a:endParaRPr sz="1200" b="1" dirty="0">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graphicFrame>
        <p:nvGraphicFramePr>
          <p:cNvPr id="105" name="Google Shape;105;p23"/>
          <p:cNvGraphicFramePr/>
          <p:nvPr>
            <p:extLst>
              <p:ext uri="{D42A27DB-BD31-4B8C-83A1-F6EECF244321}">
                <p14:modId xmlns:p14="http://schemas.microsoft.com/office/powerpoint/2010/main" val="3028836692"/>
              </p:ext>
            </p:extLst>
          </p:nvPr>
        </p:nvGraphicFramePr>
        <p:xfrm>
          <a:off x="-37" y="25"/>
          <a:ext cx="9144000" cy="4438523"/>
        </p:xfrm>
        <a:graphic>
          <a:graphicData uri="http://schemas.openxmlformats.org/drawingml/2006/table">
            <a:tbl>
              <a:tblPr bandRow="1">
                <a:noFill/>
                <a:tableStyleId>{3FC47B6E-E68B-413D-BFC9-07C8349580ED}</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329383">
                <a:tc gridSpan="3">
                  <a:txBody>
                    <a:bodyPr/>
                    <a:lstStyle/>
                    <a:p>
                      <a:pPr marL="0" lvl="0" indent="0" algn="ctr" rtl="0">
                        <a:lnSpc>
                          <a:spcPct val="115000"/>
                        </a:lnSpc>
                        <a:spcBef>
                          <a:spcPts val="0"/>
                        </a:spcBef>
                        <a:spcAft>
                          <a:spcPts val="600"/>
                        </a:spcAft>
                        <a:buNone/>
                      </a:pPr>
                      <a:r>
                        <a:rPr lang="es" sz="1200" b="1" i="0" u="none" baseline="0">
                          <a:solidFill>
                            <a:schemeClr val="lt1"/>
                          </a:solidFill>
                          <a:latin typeface="Calibri"/>
                          <a:ea typeface="Calibri"/>
                          <a:cs typeface="Calibri"/>
                          <a:sym typeface="Calibri"/>
                        </a:rPr>
                        <a:t>Tarjeta de encuesta 10</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21418">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387518">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preocupan las personas, sus necesidades y sus problemas.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un buen comunicador/buen oyente.</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Artes del lenguaje</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387518">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participar en los servicios comunitarios y/o en el voluntariado.</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afectuoso.</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Psicología/Sociología</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387518">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capaz de escuchar los puntos de vista de los demás.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dirty="0">
                          <a:latin typeface="Calibri"/>
                          <a:ea typeface="Calibri"/>
                          <a:cs typeface="Calibri"/>
                          <a:sym typeface="Calibri"/>
                        </a:rPr>
                        <a:t>No soy materialista.</a:t>
                      </a:r>
                      <a:endParaRPr sz="1200" dirty="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Ciencias de la familia y del consumidor</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316615">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ayudar a la gente a dar lo mejor de sí mismos.</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Utilizo la intuición y la lógica.</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Finanzas</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5"/>
                  </a:ext>
                </a:extLst>
              </a:tr>
              <a:tr h="387518">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trabajar con personas desde la edad preescolar hasta la tercera edad.</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No juzgo.</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Lengua extranjera</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316615">
                <a:tc>
                  <a:txBody>
                    <a:bodyPr/>
                    <a:lstStyle/>
                    <a:p>
                      <a:pPr marL="0" lvl="0" indent="0" algn="ctr" rtl="0">
                        <a:spcBef>
                          <a:spcPts val="0"/>
                        </a:spcBef>
                        <a:spcAft>
                          <a:spcPts val="0"/>
                        </a:spcAft>
                        <a:buClr>
                          <a:schemeClr val="dk1"/>
                        </a:buClr>
                        <a:buSzPts val="1100"/>
                        <a:buFont typeface="Arial"/>
                        <a:buNone/>
                      </a:pPr>
                      <a:r>
                        <a:rPr lang="es" sz="1200" b="0" i="0" u="none" baseline="0">
                          <a:solidFill>
                            <a:schemeClr val="dk1"/>
                          </a:solidFill>
                          <a:latin typeface="Calibri"/>
                          <a:ea typeface="Calibri"/>
                          <a:cs typeface="Calibri"/>
                          <a:sym typeface="Calibri"/>
                        </a:rPr>
                        <a:t>A menudo pienso en nuevas formas de hacer las cosas.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380574">
                <a:tc>
                  <a:txBody>
                    <a:bodyPr/>
                    <a:lstStyle/>
                    <a:p>
                      <a:pPr marL="0" lvl="0" indent="0" algn="ctr" rtl="0">
                        <a:spcBef>
                          <a:spcPts val="0"/>
                        </a:spcBef>
                        <a:spcAft>
                          <a:spcPts val="0"/>
                        </a:spcAft>
                        <a:buNone/>
                      </a:pPr>
                      <a:r>
                        <a:rPr lang="es" sz="1200" b="0" i="0" u="none" baseline="0">
                          <a:latin typeface="Calibri"/>
                          <a:ea typeface="Calibri"/>
                          <a:cs typeface="Calibri"/>
                          <a:sym typeface="Calibri"/>
                        </a:rPr>
                        <a:t>Hago amistad con diferentes tipos de personas.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dirty="0">
                          <a:solidFill>
                            <a:srgbClr val="910D28"/>
                          </a:solidFill>
                          <a:highlight>
                            <a:schemeClr val="lt1"/>
                          </a:highlight>
                          <a:latin typeface="Calibri"/>
                          <a:ea typeface="Calibri"/>
                          <a:cs typeface="Calibri"/>
                          <a:sym typeface="Calibri"/>
                        </a:rPr>
                        <a:t>Total de la Tarjeta de encuesta 10:</a:t>
                      </a:r>
                      <a:endParaRPr sz="1200" dirty="0">
                        <a:solidFill>
                          <a:schemeClr val="dk1"/>
                        </a:solidFill>
                        <a:latin typeface="Calibri"/>
                        <a:ea typeface="Calibri"/>
                        <a:cs typeface="Calibri"/>
                        <a:sym typeface="Calibri"/>
                      </a:endParaRPr>
                    </a:p>
                    <a:p>
                      <a:pPr marL="0" lvl="0" indent="0" algn="ctr" rtl="0">
                        <a:spcBef>
                          <a:spcPts val="0"/>
                        </a:spcBef>
                        <a:spcAft>
                          <a:spcPts val="0"/>
                        </a:spcAft>
                        <a:buNone/>
                      </a:pPr>
                      <a:endParaRPr sz="1200" b="1" dirty="0">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graphicFrame>
        <p:nvGraphicFramePr>
          <p:cNvPr id="110" name="Google Shape;110;p24"/>
          <p:cNvGraphicFramePr/>
          <p:nvPr>
            <p:extLst>
              <p:ext uri="{D42A27DB-BD31-4B8C-83A1-F6EECF244321}">
                <p14:modId xmlns:p14="http://schemas.microsoft.com/office/powerpoint/2010/main" val="2427956581"/>
              </p:ext>
            </p:extLst>
          </p:nvPr>
        </p:nvGraphicFramePr>
        <p:xfrm>
          <a:off x="-12" y="14248"/>
          <a:ext cx="9144000" cy="4431969"/>
        </p:xfrm>
        <a:graphic>
          <a:graphicData uri="http://schemas.openxmlformats.org/drawingml/2006/table">
            <a:tbl>
              <a:tblPr bandRow="1">
                <a:noFill/>
                <a:tableStyleId>{3FC47B6E-E68B-413D-BFC9-07C8349580ED}</a:tableStyleId>
              </a:tblPr>
              <a:tblGrid>
                <a:gridCol w="4280950">
                  <a:extLst>
                    <a:ext uri="{9D8B030D-6E8A-4147-A177-3AD203B41FA5}">
                      <a16:colId xmlns:a16="http://schemas.microsoft.com/office/drawing/2014/main" val="20000"/>
                    </a:ext>
                  </a:extLst>
                </a:gridCol>
                <a:gridCol w="2431525">
                  <a:extLst>
                    <a:ext uri="{9D8B030D-6E8A-4147-A177-3AD203B41FA5}">
                      <a16:colId xmlns:a16="http://schemas.microsoft.com/office/drawing/2014/main" val="20001"/>
                    </a:ext>
                  </a:extLst>
                </a:gridCol>
                <a:gridCol w="2431525">
                  <a:extLst>
                    <a:ext uri="{9D8B030D-6E8A-4147-A177-3AD203B41FA5}">
                      <a16:colId xmlns:a16="http://schemas.microsoft.com/office/drawing/2014/main" val="20002"/>
                    </a:ext>
                  </a:extLst>
                </a:gridCol>
              </a:tblGrid>
              <a:tr h="571630">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11</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76793">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432921">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trabajar con computadoras.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un pensador lógico.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Matemáticas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432921">
                <a:tc>
                  <a:txBody>
                    <a:bodyPr/>
                    <a:lstStyle/>
                    <a:p>
                      <a:pPr marL="0" lvl="0" indent="0" algn="ctr" rtl="0">
                        <a:spcBef>
                          <a:spcPts val="0"/>
                        </a:spcBef>
                        <a:spcAft>
                          <a:spcPts val="0"/>
                        </a:spcAft>
                        <a:buNone/>
                      </a:pPr>
                      <a:r>
                        <a:rPr lang="es" sz="1200" b="0" i="0" u="none" baseline="0">
                          <a:latin typeface="Calibri"/>
                          <a:ea typeface="Calibri"/>
                          <a:cs typeface="Calibri"/>
                          <a:sym typeface="Calibri"/>
                        </a:rPr>
                        <a:t>Disfruto resolviendo problemas difíciles.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bueno con los pequeños detalles.</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Ciencia</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432921">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averiguar cómo funcionan los procesos de las máquinas.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No me rindo fácilmente. </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Tecnología informática/Aplicaciones informáticas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432921">
                <a:tc>
                  <a:txBody>
                    <a:bodyPr/>
                    <a:lstStyle/>
                    <a:p>
                      <a:pPr marL="0" lvl="0" indent="0" algn="ctr" rtl="0">
                        <a:spcBef>
                          <a:spcPts val="0"/>
                        </a:spcBef>
                        <a:spcAft>
                          <a:spcPts val="0"/>
                        </a:spcAft>
                        <a:buNone/>
                      </a:pPr>
                      <a:r>
                        <a:rPr lang="es" sz="1200" b="0" i="0" u="none" baseline="0" dirty="0">
                          <a:latin typeface="Calibri"/>
                          <a:ea typeface="Calibri"/>
                          <a:cs typeface="Calibri"/>
                          <a:sym typeface="Calibri"/>
                        </a:rPr>
                        <a:t>Leer manuales técnicos me resulta divertido. </a:t>
                      </a:r>
                      <a:endParaRPr sz="1200" dirty="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Tengo una buena capacidad de concentración.</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Comunicaciones</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432921">
                <a:tc>
                  <a:txBody>
                    <a:bodyPr/>
                    <a:lstStyle/>
                    <a:p>
                      <a:pPr marL="0" lvl="0" indent="0" algn="ctr" rtl="0">
                        <a:spcBef>
                          <a:spcPts val="0"/>
                        </a:spcBef>
                        <a:spcAft>
                          <a:spcPts val="0"/>
                        </a:spcAft>
                        <a:buNone/>
                      </a:pPr>
                      <a:r>
                        <a:rPr lang="es" sz="1200" b="0" i="0" u="none" baseline="0">
                          <a:latin typeface="Calibri"/>
                          <a:ea typeface="Calibri"/>
                          <a:cs typeface="Calibri"/>
                          <a:sym typeface="Calibri"/>
                        </a:rPr>
                        <a:t>El cambio no me molesta.</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cuidadoso y exigente. </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Diseño gráfico </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435447">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jugar a los videojuegos y averiguar cómo funcionan. </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509227">
                <a:tc>
                  <a:txBody>
                    <a:bodyPr/>
                    <a:lstStyle/>
                    <a:p>
                      <a:pPr marL="0" lvl="0" indent="0" algn="ctr" rtl="0">
                        <a:spcBef>
                          <a:spcPts val="0"/>
                        </a:spcBef>
                        <a:spcAft>
                          <a:spcPts val="0"/>
                        </a:spcAft>
                        <a:buNone/>
                      </a:pPr>
                      <a:r>
                        <a:rPr lang="es" sz="1200" b="0" i="0" u="none" baseline="0">
                          <a:latin typeface="Calibri"/>
                          <a:ea typeface="Calibri"/>
                          <a:cs typeface="Calibri"/>
                          <a:sym typeface="Calibri"/>
                        </a:rPr>
                        <a:t>Puedo concentrarme durante mucho tiempo. </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dirty="0">
                          <a:solidFill>
                            <a:srgbClr val="910D28"/>
                          </a:solidFill>
                          <a:highlight>
                            <a:schemeClr val="lt1"/>
                          </a:highlight>
                          <a:latin typeface="Calibri"/>
                          <a:ea typeface="Calibri"/>
                          <a:cs typeface="Calibri"/>
                          <a:sym typeface="Calibri"/>
                        </a:rPr>
                        <a:t>Total de la Tarjeta de encuesta 11:</a:t>
                      </a:r>
                      <a:endParaRPr sz="1200" dirty="0">
                        <a:solidFill>
                          <a:schemeClr val="dk1"/>
                        </a:solidFill>
                        <a:latin typeface="Calibri"/>
                        <a:ea typeface="Calibri"/>
                        <a:cs typeface="Calibri"/>
                        <a:sym typeface="Calibri"/>
                      </a:endParaRPr>
                    </a:p>
                    <a:p>
                      <a:pPr marL="0" lvl="0" indent="0" algn="ctr" rtl="0">
                        <a:spcBef>
                          <a:spcPts val="0"/>
                        </a:spcBef>
                        <a:spcAft>
                          <a:spcPts val="0"/>
                        </a:spcAft>
                        <a:buNone/>
                      </a:pPr>
                      <a:endParaRPr sz="1200" b="1" dirty="0">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graphicFrame>
        <p:nvGraphicFramePr>
          <p:cNvPr id="115" name="Google Shape;115;p25"/>
          <p:cNvGraphicFramePr/>
          <p:nvPr>
            <p:extLst>
              <p:ext uri="{D42A27DB-BD31-4B8C-83A1-F6EECF244321}">
                <p14:modId xmlns:p14="http://schemas.microsoft.com/office/powerpoint/2010/main" val="581360985"/>
              </p:ext>
            </p:extLst>
          </p:nvPr>
        </p:nvGraphicFramePr>
        <p:xfrm>
          <a:off x="-37" y="-25"/>
          <a:ext cx="9144000" cy="4329133"/>
        </p:xfrm>
        <a:graphic>
          <a:graphicData uri="http://schemas.openxmlformats.org/drawingml/2006/table">
            <a:tbl>
              <a:tblPr bandRow="1">
                <a:noFill/>
                <a:tableStyleId>{3FC47B6E-E68B-413D-BFC9-07C8349580ED}</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422632">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12</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28722">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tcP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404067">
                <a:tc>
                  <a:txBody>
                    <a:bodyPr/>
                    <a:lstStyle/>
                    <a:p>
                      <a:pPr marL="0" lvl="0" indent="0" algn="ctr" rtl="0">
                        <a:spcBef>
                          <a:spcPts val="0"/>
                        </a:spcBef>
                        <a:spcAft>
                          <a:spcPts val="0"/>
                        </a:spcAft>
                        <a:buNone/>
                      </a:pPr>
                      <a:r>
                        <a:rPr lang="es" sz="1200" b="0" i="0" u="none" baseline="0">
                          <a:latin typeface="Calibri"/>
                          <a:ea typeface="Calibri"/>
                          <a:cs typeface="Calibri"/>
                          <a:sym typeface="Calibri"/>
                        </a:rPr>
                        <a:t>Tomo decisiones basadas en lo que noto. </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aventurero. </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Artes del lenguaje</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404067">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ser líder.</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confiable.</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Psicología/Sociología </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404067">
                <a:tc>
                  <a:txBody>
                    <a:bodyPr/>
                    <a:lstStyle/>
                    <a:p>
                      <a:pPr marL="0" lvl="0" indent="0" algn="ctr" rtl="0">
                        <a:spcBef>
                          <a:spcPts val="0"/>
                        </a:spcBef>
                        <a:spcAft>
                          <a:spcPts val="0"/>
                        </a:spcAft>
                        <a:buNone/>
                      </a:pPr>
                      <a:r>
                        <a:rPr lang="es" sz="1200" b="0" i="0" u="none" baseline="0">
                          <a:latin typeface="Calibri"/>
                          <a:ea typeface="Calibri"/>
                          <a:cs typeface="Calibri"/>
                          <a:sym typeface="Calibri"/>
                        </a:rPr>
                        <a:t>Respeto las normas y los reglamentos.</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una persona con mentalidad comunitaria. </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Gobierno/Historia</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404067">
                <a:tc>
                  <a:txBody>
                    <a:bodyPr/>
                    <a:lstStyle/>
                    <a:p>
                      <a:pPr marL="0" lvl="0" indent="0" algn="ctr" rtl="0">
                        <a:spcBef>
                          <a:spcPts val="0"/>
                        </a:spcBef>
                        <a:spcAft>
                          <a:spcPts val="0"/>
                        </a:spcAft>
                        <a:buNone/>
                      </a:pPr>
                      <a:r>
                        <a:rPr lang="es" sz="1200" b="0" i="0" u="none" baseline="0">
                          <a:latin typeface="Calibri"/>
                          <a:ea typeface="Calibri"/>
                          <a:cs typeface="Calibri"/>
                          <a:sym typeface="Calibri"/>
                        </a:rPr>
                        <a:t>Debatir y ganar argumentos es divertido.</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decidido.</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Fuerzas del orden </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628722">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observar y analizar el comportamiento de los demás. </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una persona positiva.</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Primeros auxilios</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404067">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interactuar con otras personas.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628722">
                <a:tc>
                  <a:txBody>
                    <a:bodyPr/>
                    <a:lstStyle/>
                    <a:p>
                      <a:pPr marL="0" lvl="0" indent="0" algn="ctr" rtl="0">
                        <a:spcBef>
                          <a:spcPts val="0"/>
                        </a:spcBef>
                        <a:spcAft>
                          <a:spcPts val="0"/>
                        </a:spcAft>
                        <a:buNone/>
                      </a:pPr>
                      <a:r>
                        <a:rPr lang="es" sz="1200" b="0" i="0" u="none" baseline="0">
                          <a:latin typeface="Calibri"/>
                          <a:ea typeface="Calibri"/>
                          <a:cs typeface="Calibri"/>
                          <a:sym typeface="Calibri"/>
                        </a:rPr>
                        <a:t>Se me da bien trabajar bajo presión. </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dirty="0">
                          <a:solidFill>
                            <a:srgbClr val="910D28"/>
                          </a:solidFill>
                          <a:highlight>
                            <a:schemeClr val="lt1"/>
                          </a:highlight>
                          <a:latin typeface="Calibri"/>
                          <a:ea typeface="Calibri"/>
                          <a:cs typeface="Calibri"/>
                          <a:sym typeface="Calibri"/>
                        </a:rPr>
                        <a:t>Total de la Tarjeta de encuesta 12:</a:t>
                      </a:r>
                      <a:endParaRPr sz="1200" dirty="0">
                        <a:solidFill>
                          <a:schemeClr val="dk1"/>
                        </a:solidFill>
                        <a:latin typeface="Calibri"/>
                        <a:ea typeface="Calibri"/>
                        <a:cs typeface="Calibri"/>
                        <a:sym typeface="Calibri"/>
                      </a:endParaRPr>
                    </a:p>
                    <a:p>
                      <a:pPr marL="0" lvl="0" indent="0" algn="ctr" rtl="0">
                        <a:spcBef>
                          <a:spcPts val="0"/>
                        </a:spcBef>
                        <a:spcAft>
                          <a:spcPts val="0"/>
                        </a:spcAft>
                        <a:buNone/>
                      </a:pPr>
                      <a:endParaRPr sz="1200" b="1" dirty="0">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graphicFrame>
        <p:nvGraphicFramePr>
          <p:cNvPr id="120" name="Google Shape;120;p26"/>
          <p:cNvGraphicFramePr/>
          <p:nvPr>
            <p:extLst>
              <p:ext uri="{D42A27DB-BD31-4B8C-83A1-F6EECF244321}">
                <p14:modId xmlns:p14="http://schemas.microsoft.com/office/powerpoint/2010/main" val="2400849996"/>
              </p:ext>
            </p:extLst>
          </p:nvPr>
        </p:nvGraphicFramePr>
        <p:xfrm>
          <a:off x="-37" y="14264"/>
          <a:ext cx="9144000" cy="4329136"/>
        </p:xfrm>
        <a:graphic>
          <a:graphicData uri="http://schemas.openxmlformats.org/drawingml/2006/table">
            <a:tbl>
              <a:tblPr bandRow="1">
                <a:noFill/>
                <a:tableStyleId>{3FC47B6E-E68B-413D-BFC9-07C8349580ED}</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453579">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13</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73698">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533643">
                <a:tc>
                  <a:txBody>
                    <a:bodyPr/>
                    <a:lstStyle/>
                    <a:p>
                      <a:pPr marL="0" lvl="0" indent="0" algn="ctr" rtl="0">
                        <a:spcBef>
                          <a:spcPts val="0"/>
                        </a:spcBef>
                        <a:spcAft>
                          <a:spcPts val="0"/>
                        </a:spcAft>
                        <a:buNone/>
                      </a:pPr>
                      <a:r>
                        <a:rPr lang="es" sz="1200" b="0" i="0" u="none" baseline="0">
                          <a:latin typeface="Calibri"/>
                          <a:ea typeface="Calibri"/>
                          <a:cs typeface="Calibri"/>
                          <a:sym typeface="Calibri"/>
                        </a:rPr>
                        <a:t>Aprendo mejor cuando trabajo con las manos. </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práctico.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Matemáticas/Geometría</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343530">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juntar las cosas.</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observador.</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Química </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533643">
                <a:tc>
                  <a:txBody>
                    <a:bodyPr/>
                    <a:lstStyle/>
                    <a:p>
                      <a:pPr marL="0" lvl="0" indent="0" algn="ctr" rtl="0">
                        <a:spcBef>
                          <a:spcPts val="0"/>
                        </a:spcBef>
                        <a:spcAft>
                          <a:spcPts val="0"/>
                        </a:spcAft>
                        <a:buNone/>
                      </a:pPr>
                      <a:r>
                        <a:rPr lang="es" sz="1200" b="0" i="0" u="none" baseline="0">
                          <a:latin typeface="Calibri"/>
                          <a:ea typeface="Calibri"/>
                          <a:cs typeface="Calibri"/>
                          <a:sym typeface="Calibri"/>
                        </a:rPr>
                        <a:t>Ver los resultados de una actividad es divertido.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Hago actividad física.</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Comercio e Industria</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533643">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utilizar las matemáticas para encontrar soluciones a un problema.</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una persona que piensa paso a paso.</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Física</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533643">
                <a:tc>
                  <a:txBody>
                    <a:bodyPr/>
                    <a:lstStyle/>
                    <a:p>
                      <a:pPr marL="0" lvl="0" indent="0" algn="ctr" rtl="0">
                        <a:spcBef>
                          <a:spcPts val="0"/>
                        </a:spcBef>
                        <a:spcAft>
                          <a:spcPts val="0"/>
                        </a:spcAft>
                        <a:buNone/>
                      </a:pPr>
                      <a:r>
                        <a:rPr lang="es" sz="1200" b="0" i="0" u="none" baseline="0">
                          <a:latin typeface="Calibri"/>
                          <a:ea typeface="Calibri"/>
                          <a:cs typeface="Calibri"/>
                          <a:sym typeface="Calibri"/>
                        </a:rPr>
                        <a:t>Operar equipos y maquinaria es divertido.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coordinado. </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Artes del lenguaje </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723757">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visualizar objetos tridimensionales a partir de dibujos. </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dirty="0">
                          <a:solidFill>
                            <a:srgbClr val="910D28"/>
                          </a:solidFill>
                          <a:highlight>
                            <a:schemeClr val="lt1"/>
                          </a:highlight>
                          <a:latin typeface="Calibri"/>
                          <a:ea typeface="Calibri"/>
                          <a:cs typeface="Calibri"/>
                          <a:sym typeface="Calibri"/>
                        </a:rPr>
                        <a:t>Total de la Tarjeta de encuesta 13:</a:t>
                      </a:r>
                      <a:endParaRPr sz="1200" dirty="0">
                        <a:solidFill>
                          <a:schemeClr val="dk1"/>
                        </a:solidFill>
                        <a:latin typeface="Calibri"/>
                        <a:ea typeface="Calibri"/>
                        <a:cs typeface="Calibri"/>
                        <a:sym typeface="Calibri"/>
                      </a:endParaRPr>
                    </a:p>
                    <a:p>
                      <a:pPr marL="0" lvl="0" indent="0" algn="ctr" rtl="0">
                        <a:spcBef>
                          <a:spcPts val="0"/>
                        </a:spcBef>
                        <a:spcAft>
                          <a:spcPts val="0"/>
                        </a:spcAft>
                        <a:buNone/>
                      </a:pPr>
                      <a:endParaRPr sz="1200" b="1" dirty="0">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7"/>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graphicFrame>
        <p:nvGraphicFramePr>
          <p:cNvPr id="125" name="Google Shape;125;p27"/>
          <p:cNvGraphicFramePr/>
          <p:nvPr>
            <p:extLst>
              <p:ext uri="{D42A27DB-BD31-4B8C-83A1-F6EECF244321}">
                <p14:modId xmlns:p14="http://schemas.microsoft.com/office/powerpoint/2010/main" val="1218327845"/>
              </p:ext>
            </p:extLst>
          </p:nvPr>
        </p:nvGraphicFramePr>
        <p:xfrm>
          <a:off x="-37" y="-20"/>
          <a:ext cx="9144000" cy="4286269"/>
        </p:xfrm>
        <a:graphic>
          <a:graphicData uri="http://schemas.openxmlformats.org/drawingml/2006/table">
            <a:tbl>
              <a:tblPr bandRow="1">
                <a:noFill/>
                <a:tableStyleId>{3FC47B6E-E68B-413D-BFC9-07C8349580ED}</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452731">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14</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72420">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342877">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ir de compras.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Tengo energía.</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Artes del lenguaje</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342877">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estar al mando.</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competitivo.</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Matemáticas</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532627">
                <a:tc>
                  <a:txBody>
                    <a:bodyPr/>
                    <a:lstStyle/>
                    <a:p>
                      <a:pPr marL="0" lvl="0" indent="0" algn="ctr" rtl="0">
                        <a:spcBef>
                          <a:spcPts val="0"/>
                        </a:spcBef>
                        <a:spcAft>
                          <a:spcPts val="0"/>
                        </a:spcAft>
                        <a:buNone/>
                      </a:pPr>
                      <a:r>
                        <a:rPr lang="es" sz="1200" b="0" i="0" u="none" baseline="0">
                          <a:latin typeface="Calibri"/>
                          <a:ea typeface="Calibri"/>
                          <a:cs typeface="Calibri"/>
                          <a:sym typeface="Calibri"/>
                        </a:rPr>
                        <a:t>Hacer exposiciones y promover ideas suena divertido.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creativo.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Negocios/Marketing</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532627">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hacer presentaciones y disfruto hablando en público. </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una persona motivada.</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Economía</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532627">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persuadir a la gente para que compre o haga cosas. </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persuasivo. </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Aplicaciones informáticas</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344856">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hablar con las personas. </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dirty="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532627">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tener oportunidades para ganar dinero extra. </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dirty="0">
                          <a:solidFill>
                            <a:srgbClr val="910D28"/>
                          </a:solidFill>
                          <a:highlight>
                            <a:schemeClr val="lt1"/>
                          </a:highlight>
                          <a:latin typeface="Calibri"/>
                          <a:ea typeface="Calibri"/>
                          <a:cs typeface="Calibri"/>
                          <a:sym typeface="Calibri"/>
                        </a:rPr>
                        <a:t>Total de la Tarjeta de encuesta 14:</a:t>
                      </a:r>
                      <a:endParaRPr sz="1200" dirty="0">
                        <a:solidFill>
                          <a:schemeClr val="dk1"/>
                        </a:solidFill>
                        <a:latin typeface="Calibri"/>
                        <a:ea typeface="Calibri"/>
                        <a:cs typeface="Calibri"/>
                        <a:sym typeface="Calibri"/>
                      </a:endParaRPr>
                    </a:p>
                    <a:p>
                      <a:pPr marL="0" lvl="0" indent="0" algn="ctr" rtl="0">
                        <a:spcBef>
                          <a:spcPts val="0"/>
                        </a:spcBef>
                        <a:spcAft>
                          <a:spcPts val="0"/>
                        </a:spcAft>
                        <a:buNone/>
                      </a:pPr>
                      <a:endParaRPr sz="1200" b="1" dirty="0">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graphicFrame>
        <p:nvGraphicFramePr>
          <p:cNvPr id="130" name="Google Shape;130;p28"/>
          <p:cNvGraphicFramePr/>
          <p:nvPr>
            <p:extLst>
              <p:ext uri="{D42A27DB-BD31-4B8C-83A1-F6EECF244321}">
                <p14:modId xmlns:p14="http://schemas.microsoft.com/office/powerpoint/2010/main" val="1074104120"/>
              </p:ext>
            </p:extLst>
          </p:nvPr>
        </p:nvGraphicFramePr>
        <p:xfrm>
          <a:off x="-37" y="75"/>
          <a:ext cx="9144000" cy="4402368"/>
        </p:xfrm>
        <a:graphic>
          <a:graphicData uri="http://schemas.openxmlformats.org/drawingml/2006/table">
            <a:tbl>
              <a:tblPr bandRow="1">
                <a:noFill/>
                <a:tableStyleId>{3FC47B6E-E68B-413D-BFC9-07C8349580ED}</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394471">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15</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85920">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tcP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298746">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trabajar con fórmulas.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detallista. </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Matemáticas</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solidFill>
                      <a:srgbClr val="F3F3F3"/>
                    </a:solidFill>
                  </a:tcPr>
                </a:tc>
                <a:extLst>
                  <a:ext uri="{0D108BD9-81ED-4DB2-BD59-A6C34878D82A}">
                    <a16:rowId xmlns:a16="http://schemas.microsoft.com/office/drawing/2014/main" val="10002"/>
                  </a:ext>
                </a:extLst>
              </a:tr>
              <a:tr h="464091">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encontrar respuestas a las preguntas.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curioso. </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Ciencia</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tcPr>
                </a:tc>
                <a:extLst>
                  <a:ext uri="{0D108BD9-81ED-4DB2-BD59-A6C34878D82A}">
                    <a16:rowId xmlns:a16="http://schemas.microsoft.com/office/drawing/2014/main" val="10003"/>
                  </a:ext>
                </a:extLst>
              </a:tr>
              <a:tr h="464091">
                <a:tc>
                  <a:txBody>
                    <a:bodyPr/>
                    <a:lstStyle/>
                    <a:p>
                      <a:pPr marL="0" lvl="0" indent="0" algn="ctr" rtl="0">
                        <a:spcBef>
                          <a:spcPts val="0"/>
                        </a:spcBef>
                        <a:spcAft>
                          <a:spcPts val="0"/>
                        </a:spcAft>
                        <a:buNone/>
                      </a:pPr>
                      <a:r>
                        <a:rPr lang="es" sz="1200" b="0" i="0" u="none" baseline="0">
                          <a:latin typeface="Calibri"/>
                          <a:ea typeface="Calibri"/>
                          <a:cs typeface="Calibri"/>
                          <a:sym typeface="Calibri"/>
                        </a:rPr>
                        <a:t>Trabajar en un laboratorio es divertido.</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imparcial.</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Diseño técnico/Diseño asistido por computadora</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solidFill>
                      <a:srgbClr val="F3F3F3"/>
                    </a:solidFill>
                  </a:tcPr>
                </a:tc>
                <a:extLst>
                  <a:ext uri="{0D108BD9-81ED-4DB2-BD59-A6C34878D82A}">
                    <a16:rowId xmlns:a16="http://schemas.microsoft.com/office/drawing/2014/main" val="10004"/>
                  </a:ext>
                </a:extLst>
              </a:tr>
              <a:tr h="464091">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averiguar cómo funcionan las cosas.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muy organizado.</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Electrónica/Redes informáticas </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solidFill>
                      <a:srgbClr val="FFFFFF"/>
                    </a:solidFill>
                  </a:tcPr>
                </a:tc>
                <a:extLst>
                  <a:ext uri="{0D108BD9-81ED-4DB2-BD59-A6C34878D82A}">
                    <a16:rowId xmlns:a16="http://schemas.microsoft.com/office/drawing/2014/main" val="10005"/>
                  </a:ext>
                </a:extLst>
              </a:tr>
              <a:tr h="464091">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explorar las nuevas tecnologías.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Tengo una mente para la mecánica.</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Clases técnicas/de tecnología</a:t>
                      </a: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629435">
                <a:tc>
                  <a:txBody>
                    <a:bodyPr/>
                    <a:lstStyle/>
                    <a:p>
                      <a:pPr marL="0" lvl="0" indent="0" algn="ctr" rtl="0">
                        <a:spcBef>
                          <a:spcPts val="0"/>
                        </a:spcBef>
                        <a:spcAft>
                          <a:spcPts val="0"/>
                        </a:spcAft>
                        <a:buNone/>
                      </a:pPr>
                      <a:r>
                        <a:rPr lang="es" sz="1200" b="0" i="0" u="none" baseline="0">
                          <a:latin typeface="Calibri"/>
                          <a:ea typeface="Calibri"/>
                          <a:cs typeface="Calibri"/>
                          <a:sym typeface="Calibri"/>
                        </a:rPr>
                        <a:t>Experimentar para encontrar la mejor manera de hacer algo es divertido.</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dirty="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464091">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prestar atención a los detalles. </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dirty="0">
                          <a:solidFill>
                            <a:srgbClr val="910D28"/>
                          </a:solidFill>
                          <a:highlight>
                            <a:schemeClr val="lt1"/>
                          </a:highlight>
                          <a:latin typeface="Calibri"/>
                          <a:ea typeface="Calibri"/>
                          <a:cs typeface="Calibri"/>
                          <a:sym typeface="Calibri"/>
                        </a:rPr>
                        <a:t>Total de la Tarjeta de encuesta 15:</a:t>
                      </a:r>
                      <a:endParaRPr sz="1200" dirty="0">
                        <a:solidFill>
                          <a:schemeClr val="dk1"/>
                        </a:solidFill>
                        <a:latin typeface="Calibri"/>
                        <a:ea typeface="Calibri"/>
                        <a:cs typeface="Calibri"/>
                        <a:sym typeface="Calibri"/>
                      </a:endParaRPr>
                    </a:p>
                    <a:p>
                      <a:pPr marL="0" lvl="0" indent="0" algn="ctr" rtl="0">
                        <a:spcBef>
                          <a:spcPts val="0"/>
                        </a:spcBef>
                        <a:spcAft>
                          <a:spcPts val="0"/>
                        </a:spcAft>
                        <a:buNone/>
                      </a:pPr>
                      <a:endParaRPr sz="1200" b="1" dirty="0">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graphicFrame>
        <p:nvGraphicFramePr>
          <p:cNvPr id="135" name="Google Shape;135;p29"/>
          <p:cNvGraphicFramePr/>
          <p:nvPr>
            <p:extLst>
              <p:ext uri="{D42A27DB-BD31-4B8C-83A1-F6EECF244321}">
                <p14:modId xmlns:p14="http://schemas.microsoft.com/office/powerpoint/2010/main" val="3665739279"/>
              </p:ext>
            </p:extLst>
          </p:nvPr>
        </p:nvGraphicFramePr>
        <p:xfrm>
          <a:off x="-37" y="25"/>
          <a:ext cx="9144000" cy="4194661"/>
        </p:xfrm>
        <a:graphic>
          <a:graphicData uri="http://schemas.openxmlformats.org/drawingml/2006/table">
            <a:tbl>
              <a:tblPr bandRow="1">
                <a:noFill/>
                <a:tableStyleId>{3FC47B6E-E68B-413D-BFC9-07C8349580ED}</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375863">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16</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58262">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284664">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viajar.</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realista.</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Matemáticas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442183">
                <a:tc>
                  <a:txBody>
                    <a:bodyPr/>
                    <a:lstStyle/>
                    <a:p>
                      <a:pPr marL="0" lvl="0" indent="0" algn="ctr" rtl="0">
                        <a:spcBef>
                          <a:spcPts val="0"/>
                        </a:spcBef>
                        <a:spcAft>
                          <a:spcPts val="0"/>
                        </a:spcAft>
                        <a:buNone/>
                      </a:pPr>
                      <a:r>
                        <a:rPr lang="es" sz="1200" b="0" i="0" u="none" baseline="0">
                          <a:latin typeface="Calibri"/>
                          <a:ea typeface="Calibri"/>
                          <a:cs typeface="Calibri"/>
                          <a:sym typeface="Calibri"/>
                        </a:rPr>
                        <a:t>Veo bien y tengo reflejos rápidos.</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coordinado.</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solidFill>
                            <a:schemeClr val="dk1"/>
                          </a:solidFill>
                          <a:latin typeface="Calibri"/>
                          <a:ea typeface="Calibri"/>
                          <a:cs typeface="Calibri"/>
                          <a:sym typeface="Calibri"/>
                        </a:rPr>
                        <a:t>Comercio e Industria</a:t>
                      </a:r>
                      <a:r>
                        <a:rPr lang="es" sz="1200" b="0" i="0" u="none" baseline="0">
                          <a:latin typeface="Calibri"/>
                          <a:ea typeface="Calibri"/>
                          <a:cs typeface="Calibri"/>
                          <a:sym typeface="Calibri"/>
                        </a:rPr>
                        <a:t> </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442183">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resolver problemas mecánicos.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mecánico.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Ciencias físicas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442183">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diseñar procesos que funcionen bien.</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observador.</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Economía</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442183">
                <a:tc>
                  <a:txBody>
                    <a:bodyPr/>
                    <a:lstStyle/>
                    <a:p>
                      <a:pPr marL="0" lvl="0" indent="0" algn="ctr" rtl="0">
                        <a:spcBef>
                          <a:spcPts val="0"/>
                        </a:spcBef>
                        <a:spcAft>
                          <a:spcPts val="0"/>
                        </a:spcAft>
                        <a:buNone/>
                      </a:pPr>
                      <a:r>
                        <a:rPr lang="es" sz="1200" b="0" i="0" u="none" baseline="0">
                          <a:latin typeface="Calibri"/>
                          <a:ea typeface="Calibri"/>
                          <a:cs typeface="Calibri"/>
                          <a:sym typeface="Calibri"/>
                        </a:rPr>
                        <a:t>Puedo anticiparme a las necesidades y prepararme para satisfacerlas. </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dirty="0">
                          <a:latin typeface="Calibri"/>
                          <a:ea typeface="Calibri"/>
                          <a:cs typeface="Calibri"/>
                          <a:sym typeface="Calibri"/>
                        </a:rPr>
                        <a:t>Soy planificador.</a:t>
                      </a:r>
                      <a:endParaRPr sz="1200" dirty="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Lengua extranjera </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442183">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conducir o montar en diferentes vehículos.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442183">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trasladar las cosas de un lugar a otro. </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dirty="0">
                          <a:solidFill>
                            <a:srgbClr val="910D28"/>
                          </a:solidFill>
                          <a:highlight>
                            <a:schemeClr val="lt1"/>
                          </a:highlight>
                          <a:latin typeface="Calibri"/>
                          <a:ea typeface="Calibri"/>
                          <a:cs typeface="Calibri"/>
                          <a:sym typeface="Calibri"/>
                        </a:rPr>
                        <a:t>Total de la Tarjeta de encuesta 16:</a:t>
                      </a:r>
                      <a:endParaRPr sz="1200" dirty="0">
                        <a:solidFill>
                          <a:schemeClr val="dk1"/>
                        </a:solidFill>
                        <a:latin typeface="Calibri"/>
                        <a:ea typeface="Calibri"/>
                        <a:cs typeface="Calibri"/>
                        <a:sym typeface="Calibri"/>
                      </a:endParaRPr>
                    </a:p>
                    <a:p>
                      <a:pPr marL="0" lvl="0" indent="0" algn="ctr" rtl="0">
                        <a:spcBef>
                          <a:spcPts val="0"/>
                        </a:spcBef>
                        <a:spcAft>
                          <a:spcPts val="0"/>
                        </a:spcAft>
                        <a:buNone/>
                      </a:pPr>
                      <a:endParaRPr sz="1200" b="1" dirty="0">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graphicFrame>
        <p:nvGraphicFramePr>
          <p:cNvPr id="140" name="Google Shape;140;p30"/>
          <p:cNvGraphicFramePr/>
          <p:nvPr>
            <p:extLst>
              <p:ext uri="{D42A27DB-BD31-4B8C-83A1-F6EECF244321}">
                <p14:modId xmlns:p14="http://schemas.microsoft.com/office/powerpoint/2010/main" val="1669841373"/>
              </p:ext>
            </p:extLst>
          </p:nvPr>
        </p:nvGraphicFramePr>
        <p:xfrm>
          <a:off x="718963" y="77788"/>
          <a:ext cx="7706050" cy="4825873"/>
        </p:xfrm>
        <a:graphic>
          <a:graphicData uri="http://schemas.openxmlformats.org/drawingml/2006/table">
            <a:tbl>
              <a:tblPr bandRow="1">
                <a:noFill/>
                <a:tableStyleId>{3FC47B6E-E68B-413D-BFC9-07C8349580ED}</a:tableStyleId>
              </a:tblPr>
              <a:tblGrid>
                <a:gridCol w="3853025">
                  <a:extLst>
                    <a:ext uri="{9D8B030D-6E8A-4147-A177-3AD203B41FA5}">
                      <a16:colId xmlns:a16="http://schemas.microsoft.com/office/drawing/2014/main" val="20000"/>
                    </a:ext>
                  </a:extLst>
                </a:gridCol>
                <a:gridCol w="3853025">
                  <a:extLst>
                    <a:ext uri="{9D8B030D-6E8A-4147-A177-3AD203B41FA5}">
                      <a16:colId xmlns:a16="http://schemas.microsoft.com/office/drawing/2014/main" val="20001"/>
                    </a:ext>
                  </a:extLst>
                </a:gridCol>
              </a:tblGrid>
              <a:tr h="257967">
                <a:tc gridSpan="2">
                  <a:txBody>
                    <a:bodyPr/>
                    <a:lstStyle/>
                    <a:p>
                      <a:pPr marL="0" lvl="0" indent="0" algn="ctr" rtl="0">
                        <a:lnSpc>
                          <a:spcPct val="115000"/>
                        </a:lnSpc>
                        <a:spcBef>
                          <a:spcPts val="0"/>
                        </a:spcBef>
                        <a:spcAft>
                          <a:spcPts val="600"/>
                        </a:spcAft>
                        <a:buNone/>
                      </a:pPr>
                      <a:r>
                        <a:rPr lang="es" sz="900" b="1" i="0" u="none" baseline="0">
                          <a:solidFill>
                            <a:srgbClr val="FFFFFF"/>
                          </a:solidFill>
                          <a:latin typeface="Calibri"/>
                          <a:ea typeface="Calibri"/>
                          <a:cs typeface="Calibri"/>
                          <a:sym typeface="Calibri"/>
                        </a:rPr>
                        <a:t>Familias profesionales</a:t>
                      </a:r>
                      <a:endParaRPr sz="9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extLst>
                  <a:ext uri="{0D108BD9-81ED-4DB2-BD59-A6C34878D82A}">
                    <a16:rowId xmlns:a16="http://schemas.microsoft.com/office/drawing/2014/main" val="10000"/>
                  </a:ext>
                </a:extLst>
              </a:tr>
              <a:tr h="276696">
                <a:tc>
                  <a:txBody>
                    <a:bodyPr/>
                    <a:lstStyle/>
                    <a:p>
                      <a:pPr marL="0" lvl="0" indent="0" algn="ctr" rtl="0">
                        <a:spcBef>
                          <a:spcPts val="1000"/>
                        </a:spcBef>
                        <a:spcAft>
                          <a:spcPts val="0"/>
                        </a:spcAft>
                        <a:buNone/>
                      </a:pPr>
                      <a:r>
                        <a:rPr lang="es" sz="900" b="1" i="0" u="none" baseline="0">
                          <a:highlight>
                            <a:srgbClr val="FFFFFF"/>
                          </a:highlight>
                          <a:latin typeface="Calibri"/>
                          <a:ea typeface="Calibri"/>
                          <a:cs typeface="Calibri"/>
                          <a:sym typeface="Calibri"/>
                        </a:rPr>
                        <a:t>Tarjeta de encuesta 1</a:t>
                      </a:r>
                      <a:endParaRPr sz="900" b="1">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900" b="1" i="0" u="none" baseline="0">
                          <a:highlight>
                            <a:srgbClr val="FFFFFF"/>
                          </a:highlight>
                          <a:latin typeface="Calibri"/>
                          <a:ea typeface="Calibri"/>
                          <a:cs typeface="Calibri"/>
                          <a:sym typeface="Calibri"/>
                        </a:rPr>
                        <a:t>Agricultura, alimentación y recursos naturales</a:t>
                      </a:r>
                      <a:endParaRPr sz="9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202057">
                <a:tc>
                  <a:txBody>
                    <a:bodyPr/>
                    <a:lstStyle/>
                    <a:p>
                      <a:pPr marL="0" lvl="0" indent="0" algn="ctr" rtl="0">
                        <a:spcBef>
                          <a:spcPts val="0"/>
                        </a:spcBef>
                        <a:spcAft>
                          <a:spcPts val="0"/>
                        </a:spcAft>
                        <a:buNone/>
                      </a:pPr>
                      <a:r>
                        <a:rPr lang="es" sz="900" b="1" i="0" u="none" baseline="0">
                          <a:solidFill>
                            <a:schemeClr val="dk1"/>
                          </a:solidFill>
                          <a:highlight>
                            <a:schemeClr val="lt1"/>
                          </a:highlight>
                          <a:latin typeface="Calibri"/>
                          <a:ea typeface="Calibri"/>
                          <a:cs typeface="Calibri"/>
                          <a:sym typeface="Calibri"/>
                        </a:rPr>
                        <a:t>Tarjeta de encuesta</a:t>
                      </a:r>
                      <a:r>
                        <a:rPr lang="es" sz="900" b="1" i="0" u="none" baseline="0">
                          <a:latin typeface="Calibri"/>
                          <a:ea typeface="Calibri"/>
                          <a:cs typeface="Calibri"/>
                          <a:sym typeface="Calibri"/>
                        </a:rPr>
                        <a:t> 2</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a:latin typeface="Calibri"/>
                          <a:ea typeface="Calibri"/>
                          <a:cs typeface="Calibri"/>
                          <a:sym typeface="Calibri"/>
                        </a:rPr>
                        <a:t>Arquitectura y construcción</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2"/>
                  </a:ext>
                </a:extLst>
              </a:tr>
              <a:tr h="202057">
                <a:tc>
                  <a:txBody>
                    <a:bodyPr/>
                    <a:lstStyle/>
                    <a:p>
                      <a:pPr marL="0" lvl="0" indent="0" algn="ctr" rtl="0">
                        <a:spcBef>
                          <a:spcPts val="0"/>
                        </a:spcBef>
                        <a:spcAft>
                          <a:spcPts val="0"/>
                        </a:spcAft>
                        <a:buNone/>
                      </a:pPr>
                      <a:r>
                        <a:rPr lang="es" sz="900" b="1" i="0" u="none" baseline="0">
                          <a:solidFill>
                            <a:schemeClr val="dk1"/>
                          </a:solidFill>
                          <a:highlight>
                            <a:schemeClr val="lt1"/>
                          </a:highlight>
                          <a:latin typeface="Calibri"/>
                          <a:ea typeface="Calibri"/>
                          <a:cs typeface="Calibri"/>
                          <a:sym typeface="Calibri"/>
                        </a:rPr>
                        <a:t>Tarjeta de encuesta </a:t>
                      </a:r>
                      <a:r>
                        <a:rPr lang="es" sz="900" b="1" i="0" u="none" baseline="0">
                          <a:latin typeface="Calibri"/>
                          <a:ea typeface="Calibri"/>
                          <a:cs typeface="Calibri"/>
                          <a:sym typeface="Calibri"/>
                        </a:rPr>
                        <a:t>3</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a:latin typeface="Calibri"/>
                          <a:ea typeface="Calibri"/>
                          <a:cs typeface="Calibri"/>
                          <a:sym typeface="Calibri"/>
                        </a:rPr>
                        <a:t>Artes, tecnología audiovisual y comunicaciones</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3"/>
                  </a:ext>
                </a:extLst>
              </a:tr>
              <a:tr h="202057">
                <a:tc>
                  <a:txBody>
                    <a:bodyPr/>
                    <a:lstStyle/>
                    <a:p>
                      <a:pPr marL="0" lvl="0" indent="0" algn="ctr" rtl="0">
                        <a:spcBef>
                          <a:spcPts val="0"/>
                        </a:spcBef>
                        <a:spcAft>
                          <a:spcPts val="0"/>
                        </a:spcAft>
                        <a:buNone/>
                      </a:pPr>
                      <a:r>
                        <a:rPr lang="es" sz="900" b="1" i="0" u="none" baseline="0">
                          <a:solidFill>
                            <a:schemeClr val="dk1"/>
                          </a:solidFill>
                          <a:highlight>
                            <a:schemeClr val="lt1"/>
                          </a:highlight>
                          <a:latin typeface="Calibri"/>
                          <a:ea typeface="Calibri"/>
                          <a:cs typeface="Calibri"/>
                          <a:sym typeface="Calibri"/>
                        </a:rPr>
                        <a:t>Tarjeta de encuesta </a:t>
                      </a:r>
                      <a:r>
                        <a:rPr lang="es" sz="900" b="1" i="0" u="none" baseline="0">
                          <a:latin typeface="Calibri"/>
                          <a:ea typeface="Calibri"/>
                          <a:cs typeface="Calibri"/>
                          <a:sym typeface="Calibri"/>
                        </a:rPr>
                        <a:t>4 </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a:latin typeface="Calibri"/>
                          <a:ea typeface="Calibri"/>
                          <a:cs typeface="Calibri"/>
                          <a:sym typeface="Calibri"/>
                        </a:rPr>
                        <a:t>Negocios, gestión y administración </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4"/>
                  </a:ext>
                </a:extLst>
              </a:tr>
              <a:tr h="202057">
                <a:tc>
                  <a:txBody>
                    <a:bodyPr/>
                    <a:lstStyle/>
                    <a:p>
                      <a:pPr marL="0" lvl="0" indent="0" algn="ctr" rtl="0">
                        <a:spcBef>
                          <a:spcPts val="0"/>
                        </a:spcBef>
                        <a:spcAft>
                          <a:spcPts val="0"/>
                        </a:spcAft>
                        <a:buNone/>
                      </a:pPr>
                      <a:r>
                        <a:rPr lang="es" sz="900" b="1" i="0" u="none" baseline="0">
                          <a:solidFill>
                            <a:schemeClr val="dk1"/>
                          </a:solidFill>
                          <a:highlight>
                            <a:schemeClr val="lt1"/>
                          </a:highlight>
                          <a:latin typeface="Calibri"/>
                          <a:ea typeface="Calibri"/>
                          <a:cs typeface="Calibri"/>
                          <a:sym typeface="Calibri"/>
                        </a:rPr>
                        <a:t>Tarjeta de encuesta </a:t>
                      </a:r>
                      <a:r>
                        <a:rPr lang="es" sz="900" b="1" i="0" u="none" baseline="0">
                          <a:latin typeface="Calibri"/>
                          <a:ea typeface="Calibri"/>
                          <a:cs typeface="Calibri"/>
                          <a:sym typeface="Calibri"/>
                        </a:rPr>
                        <a:t>5</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a:latin typeface="Calibri"/>
                          <a:ea typeface="Calibri"/>
                          <a:cs typeface="Calibri"/>
                          <a:sym typeface="Calibri"/>
                        </a:rPr>
                        <a:t>Educación y formación</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202057">
                <a:tc>
                  <a:txBody>
                    <a:bodyPr/>
                    <a:lstStyle/>
                    <a:p>
                      <a:pPr marL="0" lvl="0" indent="0" algn="ctr" rtl="0">
                        <a:spcBef>
                          <a:spcPts val="0"/>
                        </a:spcBef>
                        <a:spcAft>
                          <a:spcPts val="0"/>
                        </a:spcAft>
                        <a:buNone/>
                      </a:pPr>
                      <a:r>
                        <a:rPr lang="es" sz="900" b="1" i="0" u="none" baseline="0">
                          <a:solidFill>
                            <a:schemeClr val="dk1"/>
                          </a:solidFill>
                          <a:highlight>
                            <a:schemeClr val="lt1"/>
                          </a:highlight>
                          <a:latin typeface="Calibri"/>
                          <a:ea typeface="Calibri"/>
                          <a:cs typeface="Calibri"/>
                          <a:sym typeface="Calibri"/>
                        </a:rPr>
                        <a:t>Tarjeta de encuesta</a:t>
                      </a:r>
                      <a:r>
                        <a:rPr lang="es" sz="900" b="1" i="0" u="none" baseline="0">
                          <a:latin typeface="Calibri"/>
                          <a:ea typeface="Calibri"/>
                          <a:cs typeface="Calibri"/>
                          <a:sym typeface="Calibri"/>
                        </a:rPr>
                        <a:t> 6</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a:latin typeface="Calibri"/>
                          <a:ea typeface="Calibri"/>
                          <a:cs typeface="Calibri"/>
                          <a:sym typeface="Calibri"/>
                        </a:rPr>
                        <a:t>Finanzas </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6"/>
                  </a:ext>
                </a:extLst>
              </a:tr>
              <a:tr h="202057">
                <a:tc>
                  <a:txBody>
                    <a:bodyPr/>
                    <a:lstStyle/>
                    <a:p>
                      <a:pPr marL="0" lvl="0" indent="0" algn="ctr" rtl="0">
                        <a:spcBef>
                          <a:spcPts val="0"/>
                        </a:spcBef>
                        <a:spcAft>
                          <a:spcPts val="0"/>
                        </a:spcAft>
                        <a:buNone/>
                      </a:pPr>
                      <a:r>
                        <a:rPr lang="es" sz="900" b="1" i="0" u="none" baseline="0">
                          <a:solidFill>
                            <a:schemeClr val="dk1"/>
                          </a:solidFill>
                          <a:highlight>
                            <a:schemeClr val="lt1"/>
                          </a:highlight>
                          <a:latin typeface="Calibri"/>
                          <a:ea typeface="Calibri"/>
                          <a:cs typeface="Calibri"/>
                          <a:sym typeface="Calibri"/>
                        </a:rPr>
                        <a:t>Tarjeta de encuesta </a:t>
                      </a:r>
                      <a:r>
                        <a:rPr lang="es" sz="900" b="1" i="0" u="none" baseline="0">
                          <a:latin typeface="Calibri"/>
                          <a:ea typeface="Calibri"/>
                          <a:cs typeface="Calibri"/>
                          <a:sym typeface="Calibri"/>
                        </a:rPr>
                        <a:t>7</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a:latin typeface="Calibri"/>
                          <a:ea typeface="Calibri"/>
                          <a:cs typeface="Calibri"/>
                          <a:sym typeface="Calibri"/>
                        </a:rPr>
                        <a:t>Gobierno y administración pública</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7"/>
                  </a:ext>
                </a:extLst>
              </a:tr>
              <a:tr h="202057">
                <a:tc>
                  <a:txBody>
                    <a:bodyPr/>
                    <a:lstStyle/>
                    <a:p>
                      <a:pPr marL="0" lvl="0" indent="0" algn="ctr" rtl="0">
                        <a:spcBef>
                          <a:spcPts val="0"/>
                        </a:spcBef>
                        <a:spcAft>
                          <a:spcPts val="0"/>
                        </a:spcAft>
                        <a:buNone/>
                      </a:pPr>
                      <a:r>
                        <a:rPr lang="es" sz="900" b="1" i="0" u="none" baseline="0">
                          <a:solidFill>
                            <a:schemeClr val="dk1"/>
                          </a:solidFill>
                          <a:highlight>
                            <a:schemeClr val="lt1"/>
                          </a:highlight>
                          <a:latin typeface="Calibri"/>
                          <a:ea typeface="Calibri"/>
                          <a:cs typeface="Calibri"/>
                          <a:sym typeface="Calibri"/>
                        </a:rPr>
                        <a:t>Tarjeta de encuesta </a:t>
                      </a:r>
                      <a:r>
                        <a:rPr lang="es" sz="900" b="1" i="0" u="none" baseline="0">
                          <a:latin typeface="Calibri"/>
                          <a:ea typeface="Calibri"/>
                          <a:cs typeface="Calibri"/>
                          <a:sym typeface="Calibri"/>
                        </a:rPr>
                        <a:t>8</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a:latin typeface="Calibri"/>
                          <a:ea typeface="Calibri"/>
                          <a:cs typeface="Calibri"/>
                          <a:sym typeface="Calibri"/>
                        </a:rPr>
                        <a:t>Ciencias de la salud</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8"/>
                  </a:ext>
                </a:extLst>
              </a:tr>
              <a:tr h="202057">
                <a:tc>
                  <a:txBody>
                    <a:bodyPr/>
                    <a:lstStyle/>
                    <a:p>
                      <a:pPr marL="0" lvl="0" indent="0" algn="ctr" rtl="0">
                        <a:spcBef>
                          <a:spcPts val="0"/>
                        </a:spcBef>
                        <a:spcAft>
                          <a:spcPts val="0"/>
                        </a:spcAft>
                        <a:buNone/>
                      </a:pPr>
                      <a:r>
                        <a:rPr lang="es" sz="900" b="1" i="0" u="none" baseline="0">
                          <a:solidFill>
                            <a:schemeClr val="dk1"/>
                          </a:solidFill>
                          <a:highlight>
                            <a:schemeClr val="lt1"/>
                          </a:highlight>
                          <a:latin typeface="Calibri"/>
                          <a:ea typeface="Calibri"/>
                          <a:cs typeface="Calibri"/>
                          <a:sym typeface="Calibri"/>
                        </a:rPr>
                        <a:t>Tarjeta de encuesta </a:t>
                      </a:r>
                      <a:r>
                        <a:rPr lang="es" sz="900" b="1" i="0" u="none" baseline="0">
                          <a:latin typeface="Calibri"/>
                          <a:ea typeface="Calibri"/>
                          <a:cs typeface="Calibri"/>
                          <a:sym typeface="Calibri"/>
                        </a:rPr>
                        <a:t>9</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a:latin typeface="Calibri"/>
                          <a:ea typeface="Calibri"/>
                          <a:cs typeface="Calibri"/>
                          <a:sym typeface="Calibri"/>
                        </a:rPr>
                        <a:t>Hotelería y turismo</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9"/>
                  </a:ext>
                </a:extLst>
              </a:tr>
              <a:tr h="202057">
                <a:tc>
                  <a:txBody>
                    <a:bodyPr/>
                    <a:lstStyle/>
                    <a:p>
                      <a:pPr marL="0" lvl="0" indent="0" algn="ctr" rtl="0">
                        <a:spcBef>
                          <a:spcPts val="0"/>
                        </a:spcBef>
                        <a:spcAft>
                          <a:spcPts val="0"/>
                        </a:spcAft>
                        <a:buNone/>
                      </a:pPr>
                      <a:r>
                        <a:rPr lang="es" sz="900" b="1" i="0" u="none" baseline="0">
                          <a:solidFill>
                            <a:schemeClr val="dk1"/>
                          </a:solidFill>
                          <a:highlight>
                            <a:schemeClr val="lt1"/>
                          </a:highlight>
                          <a:latin typeface="Calibri"/>
                          <a:ea typeface="Calibri"/>
                          <a:cs typeface="Calibri"/>
                          <a:sym typeface="Calibri"/>
                        </a:rPr>
                        <a:t>Tarjeta de encuesta </a:t>
                      </a:r>
                      <a:r>
                        <a:rPr lang="es" sz="900" b="1" i="0" u="none" baseline="0">
                          <a:latin typeface="Calibri"/>
                          <a:ea typeface="Calibri"/>
                          <a:cs typeface="Calibri"/>
                          <a:sym typeface="Calibri"/>
                        </a:rPr>
                        <a:t>10</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a:latin typeface="Calibri"/>
                          <a:ea typeface="Calibri"/>
                          <a:cs typeface="Calibri"/>
                          <a:sym typeface="Calibri"/>
                        </a:rPr>
                        <a:t>Servicios humanos</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10"/>
                  </a:ext>
                </a:extLst>
              </a:tr>
              <a:tr h="202057">
                <a:tc>
                  <a:txBody>
                    <a:bodyPr/>
                    <a:lstStyle/>
                    <a:p>
                      <a:pPr marL="0" lvl="0" indent="0" algn="ctr" rtl="0">
                        <a:spcBef>
                          <a:spcPts val="0"/>
                        </a:spcBef>
                        <a:spcAft>
                          <a:spcPts val="0"/>
                        </a:spcAft>
                        <a:buNone/>
                      </a:pPr>
                      <a:r>
                        <a:rPr lang="es" sz="900" b="1" i="0" u="none" baseline="0">
                          <a:solidFill>
                            <a:schemeClr val="dk1"/>
                          </a:solidFill>
                          <a:highlight>
                            <a:schemeClr val="lt1"/>
                          </a:highlight>
                          <a:latin typeface="Calibri"/>
                          <a:ea typeface="Calibri"/>
                          <a:cs typeface="Calibri"/>
                          <a:sym typeface="Calibri"/>
                        </a:rPr>
                        <a:t>Tarjeta de encuesta </a:t>
                      </a:r>
                      <a:r>
                        <a:rPr lang="es" sz="900" b="1" i="0" u="none" baseline="0">
                          <a:latin typeface="Calibri"/>
                          <a:ea typeface="Calibri"/>
                          <a:cs typeface="Calibri"/>
                          <a:sym typeface="Calibri"/>
                        </a:rPr>
                        <a:t>11</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a:latin typeface="Calibri"/>
                          <a:ea typeface="Calibri"/>
                          <a:cs typeface="Calibri"/>
                          <a:sym typeface="Calibri"/>
                        </a:rPr>
                        <a:t>Tecnología de la información</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11"/>
                  </a:ext>
                </a:extLst>
              </a:tr>
              <a:tr h="202057">
                <a:tc>
                  <a:txBody>
                    <a:bodyPr/>
                    <a:lstStyle/>
                    <a:p>
                      <a:pPr marL="0" lvl="0" indent="0" algn="ctr" rtl="0">
                        <a:spcBef>
                          <a:spcPts val="0"/>
                        </a:spcBef>
                        <a:spcAft>
                          <a:spcPts val="0"/>
                        </a:spcAft>
                        <a:buClr>
                          <a:schemeClr val="dk1"/>
                        </a:buClr>
                        <a:buSzPts val="1100"/>
                        <a:buFont typeface="Arial"/>
                        <a:buNone/>
                      </a:pPr>
                      <a:r>
                        <a:rPr lang="es" sz="900" b="1" i="0" u="none" baseline="0">
                          <a:solidFill>
                            <a:schemeClr val="dk1"/>
                          </a:solidFill>
                          <a:highlight>
                            <a:schemeClr val="lt1"/>
                          </a:highlight>
                          <a:latin typeface="Calibri"/>
                          <a:ea typeface="Calibri"/>
                          <a:cs typeface="Calibri"/>
                          <a:sym typeface="Calibri"/>
                        </a:rPr>
                        <a:t>Tarjeta de encuesta </a:t>
                      </a:r>
                      <a:r>
                        <a:rPr lang="es" sz="900" b="1" i="0" u="none" baseline="0">
                          <a:latin typeface="Calibri"/>
                          <a:ea typeface="Calibri"/>
                          <a:cs typeface="Calibri"/>
                          <a:sym typeface="Calibri"/>
                        </a:rPr>
                        <a:t>12</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a:latin typeface="Calibri"/>
                          <a:ea typeface="Calibri"/>
                          <a:cs typeface="Calibri"/>
                          <a:sym typeface="Calibri"/>
                        </a:rPr>
                        <a:t>Derecho, seguridad pública, correccionales y seguridad </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12"/>
                  </a:ext>
                </a:extLst>
              </a:tr>
              <a:tr h="202057">
                <a:tc>
                  <a:txBody>
                    <a:bodyPr/>
                    <a:lstStyle/>
                    <a:p>
                      <a:pPr marL="0" lvl="0" indent="0" algn="ctr" rtl="0">
                        <a:spcBef>
                          <a:spcPts val="0"/>
                        </a:spcBef>
                        <a:spcAft>
                          <a:spcPts val="0"/>
                        </a:spcAft>
                        <a:buClr>
                          <a:schemeClr val="dk1"/>
                        </a:buClr>
                        <a:buSzPts val="1100"/>
                        <a:buFont typeface="Arial"/>
                        <a:buNone/>
                      </a:pPr>
                      <a:r>
                        <a:rPr lang="es" sz="900" b="1" i="0" u="none" baseline="0">
                          <a:solidFill>
                            <a:schemeClr val="dk1"/>
                          </a:solidFill>
                          <a:highlight>
                            <a:schemeClr val="lt1"/>
                          </a:highlight>
                          <a:latin typeface="Calibri"/>
                          <a:ea typeface="Calibri"/>
                          <a:cs typeface="Calibri"/>
                          <a:sym typeface="Calibri"/>
                        </a:rPr>
                        <a:t>Tarjeta de encuesta </a:t>
                      </a:r>
                      <a:r>
                        <a:rPr lang="es" sz="900" b="1" i="0" u="none" baseline="0">
                          <a:latin typeface="Calibri"/>
                          <a:ea typeface="Calibri"/>
                          <a:cs typeface="Calibri"/>
                          <a:sym typeface="Calibri"/>
                        </a:rPr>
                        <a:t>13</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a:latin typeface="Calibri"/>
                          <a:ea typeface="Calibri"/>
                          <a:cs typeface="Calibri"/>
                          <a:sym typeface="Calibri"/>
                        </a:rPr>
                        <a:t>Industria manufacturera </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13"/>
                  </a:ext>
                </a:extLst>
              </a:tr>
              <a:tr h="202057">
                <a:tc>
                  <a:txBody>
                    <a:bodyPr/>
                    <a:lstStyle/>
                    <a:p>
                      <a:pPr marL="0" lvl="0" indent="0" algn="ctr" rtl="0">
                        <a:spcBef>
                          <a:spcPts val="0"/>
                        </a:spcBef>
                        <a:spcAft>
                          <a:spcPts val="0"/>
                        </a:spcAft>
                        <a:buClr>
                          <a:schemeClr val="dk1"/>
                        </a:buClr>
                        <a:buSzPts val="1100"/>
                        <a:buFont typeface="Arial"/>
                        <a:buNone/>
                      </a:pPr>
                      <a:r>
                        <a:rPr lang="es" sz="900" b="1" i="0" u="none" baseline="0">
                          <a:solidFill>
                            <a:schemeClr val="dk1"/>
                          </a:solidFill>
                          <a:highlight>
                            <a:schemeClr val="lt1"/>
                          </a:highlight>
                          <a:latin typeface="Calibri"/>
                          <a:ea typeface="Calibri"/>
                          <a:cs typeface="Calibri"/>
                          <a:sym typeface="Calibri"/>
                        </a:rPr>
                        <a:t>Tarjeta de encuesta </a:t>
                      </a:r>
                      <a:r>
                        <a:rPr lang="es" sz="900" b="1" i="0" u="none" baseline="0">
                          <a:latin typeface="Calibri"/>
                          <a:ea typeface="Calibri"/>
                          <a:cs typeface="Calibri"/>
                          <a:sym typeface="Calibri"/>
                        </a:rPr>
                        <a:t>14</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a:latin typeface="Calibri"/>
                          <a:ea typeface="Calibri"/>
                          <a:cs typeface="Calibri"/>
                          <a:sym typeface="Calibri"/>
                        </a:rPr>
                        <a:t>Marketing, ventas y servicios</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14"/>
                  </a:ext>
                </a:extLst>
              </a:tr>
              <a:tr h="202057">
                <a:tc>
                  <a:txBody>
                    <a:bodyPr/>
                    <a:lstStyle/>
                    <a:p>
                      <a:pPr marL="0" lvl="0" indent="0" algn="ctr" rtl="0">
                        <a:spcBef>
                          <a:spcPts val="0"/>
                        </a:spcBef>
                        <a:spcAft>
                          <a:spcPts val="0"/>
                        </a:spcAft>
                        <a:buClr>
                          <a:schemeClr val="dk1"/>
                        </a:buClr>
                        <a:buSzPts val="1100"/>
                        <a:buFont typeface="Arial"/>
                        <a:buNone/>
                      </a:pPr>
                      <a:r>
                        <a:rPr lang="es" sz="900" b="1" i="0" u="none" baseline="0">
                          <a:solidFill>
                            <a:schemeClr val="dk1"/>
                          </a:solidFill>
                          <a:highlight>
                            <a:schemeClr val="lt1"/>
                          </a:highlight>
                          <a:latin typeface="Calibri"/>
                          <a:ea typeface="Calibri"/>
                          <a:cs typeface="Calibri"/>
                          <a:sym typeface="Calibri"/>
                        </a:rPr>
                        <a:t>Tarjeta de encuesta</a:t>
                      </a:r>
                      <a:r>
                        <a:rPr lang="es" sz="900" b="1" i="0" u="none" baseline="0">
                          <a:latin typeface="Calibri"/>
                          <a:ea typeface="Calibri"/>
                          <a:cs typeface="Calibri"/>
                          <a:sym typeface="Calibri"/>
                        </a:rPr>
                        <a:t> 15</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a:latin typeface="Calibri"/>
                          <a:ea typeface="Calibri"/>
                          <a:cs typeface="Calibri"/>
                          <a:sym typeface="Calibri"/>
                        </a:rPr>
                        <a:t>Ciencia, tecnología, ingeniería y matemáticas</a:t>
                      </a:r>
                      <a:endParaRPr sz="900" b="1">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15"/>
                  </a:ext>
                </a:extLst>
              </a:tr>
              <a:tr h="202057">
                <a:tc>
                  <a:txBody>
                    <a:bodyPr/>
                    <a:lstStyle/>
                    <a:p>
                      <a:pPr marL="0" lvl="0" indent="0" algn="ctr" rtl="0">
                        <a:spcBef>
                          <a:spcPts val="0"/>
                        </a:spcBef>
                        <a:spcAft>
                          <a:spcPts val="0"/>
                        </a:spcAft>
                        <a:buClr>
                          <a:schemeClr val="dk1"/>
                        </a:buClr>
                        <a:buSzPts val="1100"/>
                        <a:buFont typeface="Arial"/>
                        <a:buNone/>
                      </a:pPr>
                      <a:r>
                        <a:rPr lang="es" sz="900" b="1" i="0" u="none" baseline="0">
                          <a:solidFill>
                            <a:schemeClr val="dk1"/>
                          </a:solidFill>
                          <a:highlight>
                            <a:schemeClr val="lt1"/>
                          </a:highlight>
                          <a:latin typeface="Calibri"/>
                          <a:ea typeface="Calibri"/>
                          <a:cs typeface="Calibri"/>
                          <a:sym typeface="Calibri"/>
                        </a:rPr>
                        <a:t>Tarjeta de encuesta</a:t>
                      </a:r>
                      <a:r>
                        <a:rPr lang="es" sz="900" b="1" i="0" u="none" baseline="0">
                          <a:latin typeface="Calibri"/>
                          <a:ea typeface="Calibri"/>
                          <a:cs typeface="Calibri"/>
                          <a:sym typeface="Calibri"/>
                        </a:rPr>
                        <a:t> 16</a:t>
                      </a:r>
                      <a:endParaRPr sz="900" b="1">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900" b="1" i="0" u="none" baseline="0" dirty="0">
                          <a:latin typeface="Calibri"/>
                          <a:ea typeface="Calibri"/>
                          <a:cs typeface="Calibri"/>
                          <a:sym typeface="Calibri"/>
                        </a:rPr>
                        <a:t>Transporte, distribución y logística </a:t>
                      </a:r>
                      <a:endParaRPr sz="900" b="1" dirty="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16"/>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graphicFrame>
        <p:nvGraphicFramePr>
          <p:cNvPr id="60" name="Google Shape;60;p14"/>
          <p:cNvGraphicFramePr/>
          <p:nvPr>
            <p:extLst>
              <p:ext uri="{D42A27DB-BD31-4B8C-83A1-F6EECF244321}">
                <p14:modId xmlns:p14="http://schemas.microsoft.com/office/powerpoint/2010/main" val="3410512295"/>
              </p:ext>
            </p:extLst>
          </p:nvPr>
        </p:nvGraphicFramePr>
        <p:xfrm>
          <a:off x="-37" y="75"/>
          <a:ext cx="9144000" cy="4451320"/>
        </p:xfrm>
        <a:graphic>
          <a:graphicData uri="http://schemas.openxmlformats.org/drawingml/2006/table">
            <a:tbl>
              <a:tblPr bandRow="1">
                <a:noFill/>
                <a:tableStyleId>{3FC47B6E-E68B-413D-BFC9-07C8349580ED}</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442718">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1</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66400">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407806">
                <a:tc>
                  <a:txBody>
                    <a:bodyPr/>
                    <a:lstStyle/>
                    <a:p>
                      <a:pPr marL="0" lvl="0" indent="0" algn="ctr" rtl="0">
                        <a:spcBef>
                          <a:spcPts val="0"/>
                        </a:spcBef>
                        <a:spcAft>
                          <a:spcPts val="0"/>
                        </a:spcAft>
                        <a:buNone/>
                      </a:pPr>
                      <a:r>
                        <a:rPr lang="es" sz="1200" b="0" i="0" u="none" baseline="0" dirty="0">
                          <a:latin typeface="Calibri"/>
                          <a:ea typeface="Calibri"/>
                          <a:cs typeface="Calibri"/>
                          <a:sym typeface="Calibri"/>
                        </a:rPr>
                        <a:t>Me gusta aprender cómo crecen y se mantienen vivas las cosas.</a:t>
                      </a:r>
                      <a:endParaRPr sz="1200" dirty="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Puedo confiar en mí mismo para hacer las cosas.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Matemáticas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520823">
                <a:tc>
                  <a:txBody>
                    <a:bodyPr/>
                    <a:lstStyle/>
                    <a:p>
                      <a:pPr marL="0" lvl="0" indent="0" algn="ctr" rtl="0">
                        <a:spcBef>
                          <a:spcPts val="0"/>
                        </a:spcBef>
                        <a:spcAft>
                          <a:spcPts val="0"/>
                        </a:spcAft>
                        <a:buNone/>
                      </a:pPr>
                      <a:r>
                        <a:rPr lang="es" sz="1200" b="0" i="0" u="none" baseline="0">
                          <a:latin typeface="Calibri"/>
                          <a:ea typeface="Calibri"/>
                          <a:cs typeface="Calibri"/>
                          <a:sym typeface="Calibri"/>
                        </a:rPr>
                        <a:t>Aprovecho al máximo los recursos naturales que me rodean.</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encanta estar en la naturaleza.</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Ciencias de la vida</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407806">
                <a:tc>
                  <a:txBody>
                    <a:bodyPr/>
                    <a:lstStyle/>
                    <a:p>
                      <a:pPr marL="0" lvl="0" indent="0" algn="ctr" rtl="0">
                        <a:spcBef>
                          <a:spcPts val="0"/>
                        </a:spcBef>
                        <a:spcAft>
                          <a:spcPts val="0"/>
                        </a:spcAft>
                        <a:buNone/>
                      </a:pPr>
                      <a:r>
                        <a:rPr lang="es" sz="1200" b="0" i="0" u="none" baseline="0">
                          <a:latin typeface="Calibri"/>
                          <a:ea typeface="Calibri"/>
                          <a:cs typeface="Calibri"/>
                          <a:sym typeface="Calibri"/>
                        </a:rPr>
                        <a:t>La caza y la pesca son las actividades que más me gustan.</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Hago actividad física.</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Ciencias de la Tierra</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335290">
                <a:tc>
                  <a:txBody>
                    <a:bodyPr/>
                    <a:lstStyle/>
                    <a:p>
                      <a:pPr marL="0" lvl="0" indent="0" algn="ctr" rtl="0">
                        <a:spcBef>
                          <a:spcPts val="0"/>
                        </a:spcBef>
                        <a:spcAft>
                          <a:spcPts val="0"/>
                        </a:spcAft>
                        <a:buNone/>
                      </a:pPr>
                      <a:r>
                        <a:rPr lang="es" sz="1200" b="0" i="0" u="none" baseline="0">
                          <a:latin typeface="Calibri"/>
                          <a:ea typeface="Calibri"/>
                          <a:cs typeface="Calibri"/>
                          <a:sym typeface="Calibri"/>
                        </a:rPr>
                        <a:t>Quiero proteger el medio ambiente.</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planificar con antelación.</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Química</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5"/>
                  </a:ext>
                </a:extLst>
              </a:tr>
              <a:tr h="520823">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estar al aire libre, haya el clima que haya.</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un solucionador creativo de problemas.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Agricultura</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6"/>
                  </a:ext>
                </a:extLst>
              </a:tr>
              <a:tr h="520823">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manejar las máquinas y mantenerlas en buen estado.</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solidFill>
                      <a:srgbClr val="999999"/>
                    </a:solidFill>
                  </a:tcPr>
                </a:tc>
                <a:extLst>
                  <a:ext uri="{0D108BD9-81ED-4DB2-BD59-A6C34878D82A}">
                    <a16:rowId xmlns:a16="http://schemas.microsoft.com/office/drawing/2014/main" val="10007"/>
                  </a:ext>
                </a:extLst>
              </a:tr>
              <a:tr h="520823">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planificar con antelación, llevar un presupuesto y mantener registros.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solidFill>
                      <a:srgbClr val="999999"/>
                    </a:solidFill>
                  </a:tcPr>
                </a:tc>
                <a:tc>
                  <a:txBody>
                    <a:bodyPr/>
                    <a:lstStyle/>
                    <a:p>
                      <a:pPr marL="0" lvl="0" indent="0" algn="l" rtl="0">
                        <a:spcBef>
                          <a:spcPts val="1000"/>
                        </a:spcBef>
                        <a:spcAft>
                          <a:spcPts val="0"/>
                        </a:spcAft>
                        <a:buClr>
                          <a:schemeClr val="dk1"/>
                        </a:buClr>
                        <a:buSzPts val="1100"/>
                        <a:buFont typeface="Arial"/>
                        <a:buNone/>
                      </a:pPr>
                      <a:r>
                        <a:rPr lang="es" sz="1200" b="1" i="0" u="none" baseline="0" dirty="0">
                          <a:solidFill>
                            <a:srgbClr val="910D28"/>
                          </a:solidFill>
                          <a:highlight>
                            <a:schemeClr val="lt1"/>
                          </a:highlight>
                          <a:latin typeface="Calibri"/>
                          <a:ea typeface="Calibri"/>
                          <a:cs typeface="Calibri"/>
                          <a:sym typeface="Calibri"/>
                        </a:rPr>
                        <a:t>Total de la Tarjeta de encuesta 1:</a:t>
                      </a:r>
                      <a:endParaRPr sz="1200" dirty="0">
                        <a:solidFill>
                          <a:schemeClr val="dk1"/>
                        </a:solidFill>
                        <a:latin typeface="Calibri"/>
                        <a:ea typeface="Calibri"/>
                        <a:cs typeface="Calibri"/>
                        <a:sym typeface="Calibri"/>
                      </a:endParaRPr>
                    </a:p>
                    <a:p>
                      <a:pPr marL="0" lvl="0" indent="0" algn="ctr" rtl="0">
                        <a:spcBef>
                          <a:spcPts val="0"/>
                        </a:spcBef>
                        <a:spcAft>
                          <a:spcPts val="0"/>
                        </a:spcAft>
                        <a:buNone/>
                      </a:pPr>
                      <a:endParaRPr sz="1200" b="1" dirty="0">
                        <a:solidFill>
                          <a:srgbClr val="910D28"/>
                        </a:solidFill>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graphicFrame>
        <p:nvGraphicFramePr>
          <p:cNvPr id="65" name="Google Shape;65;p15"/>
          <p:cNvGraphicFramePr/>
          <p:nvPr>
            <p:extLst>
              <p:ext uri="{D42A27DB-BD31-4B8C-83A1-F6EECF244321}">
                <p14:modId xmlns:p14="http://schemas.microsoft.com/office/powerpoint/2010/main" val="3499985599"/>
              </p:ext>
            </p:extLst>
          </p:nvPr>
        </p:nvGraphicFramePr>
        <p:xfrm>
          <a:off x="25" y="1"/>
          <a:ext cx="9144000" cy="4520713"/>
        </p:xfrm>
        <a:graphic>
          <a:graphicData uri="http://schemas.openxmlformats.org/drawingml/2006/table">
            <a:tbl>
              <a:tblPr bandRow="1">
                <a:noFill/>
                <a:tableStyleId>{3FC47B6E-E68B-413D-BFC9-07C8349580ED}</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419532">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2</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36757">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493564">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leer y seguir planos o instrucciones.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Tengo curiosidad.</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Matemáticas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493564">
                <a:tc>
                  <a:txBody>
                    <a:bodyPr/>
                    <a:lstStyle/>
                    <a:p>
                      <a:pPr marL="0" lvl="0" indent="0" algn="ctr" rtl="0">
                        <a:spcBef>
                          <a:spcPts val="0"/>
                        </a:spcBef>
                        <a:spcAft>
                          <a:spcPts val="0"/>
                        </a:spcAft>
                        <a:buNone/>
                      </a:pPr>
                      <a:r>
                        <a:rPr lang="es" sz="1200" b="0" i="0" u="none" baseline="0">
                          <a:latin typeface="Calibri"/>
                          <a:ea typeface="Calibri"/>
                          <a:cs typeface="Calibri"/>
                          <a:sym typeface="Calibri"/>
                        </a:rPr>
                        <a:t>Creo imágenes en mi mente de cómo puede verse un producto terminado.</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Sigo bien las instrucciones.</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Diseño técnico</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317737">
                <a:tc>
                  <a:txBody>
                    <a:bodyPr/>
                    <a:lstStyle/>
                    <a:p>
                      <a:pPr marL="0" lvl="0" indent="0" algn="ctr" rtl="0">
                        <a:spcBef>
                          <a:spcPts val="0"/>
                        </a:spcBef>
                        <a:spcAft>
                          <a:spcPts val="0"/>
                        </a:spcAft>
                        <a:buNone/>
                      </a:pPr>
                      <a:r>
                        <a:rPr lang="es" sz="1200" b="0" i="0" u="none" baseline="0">
                          <a:latin typeface="Calibri"/>
                          <a:ea typeface="Calibri"/>
                          <a:cs typeface="Calibri"/>
                          <a:sym typeface="Calibri"/>
                        </a:rPr>
                        <a:t>Quiero trabajar con mis manos.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Puedo prestar atención a los detalles.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Ciencias físicas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403952">
                <a:tc>
                  <a:txBody>
                    <a:bodyPr/>
                    <a:lstStyle/>
                    <a:p>
                      <a:pPr marL="0" lvl="0" indent="0" algn="ctr" rtl="0">
                        <a:spcBef>
                          <a:spcPts val="0"/>
                        </a:spcBef>
                        <a:spcAft>
                          <a:spcPts val="0"/>
                        </a:spcAft>
                        <a:buNone/>
                      </a:pPr>
                      <a:r>
                        <a:rPr lang="es" sz="1200" b="0" i="0" u="none" baseline="0">
                          <a:latin typeface="Calibri"/>
                          <a:ea typeface="Calibri"/>
                          <a:cs typeface="Calibri"/>
                          <a:sym typeface="Calibri"/>
                        </a:rPr>
                        <a:t>Lo que más me gusta es el trabajo que requiere resultados precisos.</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Se me da bien visualizar las posibilidades.</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Oficios de la construcción</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548292">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resolver problemas técnicos.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paciente pero persistente.</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Oficios de electricidad/Calefacción, aire acondicionado y refrigeración/Educación tecnológica</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493564">
                <a:tc>
                  <a:txBody>
                    <a:bodyPr/>
                    <a:lstStyle/>
                    <a:p>
                      <a:pPr marL="0" lvl="0" indent="0" algn="ctr" rtl="0">
                        <a:spcBef>
                          <a:spcPts val="0"/>
                        </a:spcBef>
                        <a:spcAft>
                          <a:spcPts val="0"/>
                        </a:spcAft>
                        <a:buNone/>
                      </a:pPr>
                      <a:r>
                        <a:rPr lang="es" sz="1200" b="0" i="0" u="none" baseline="0">
                          <a:latin typeface="Calibri"/>
                          <a:ea typeface="Calibri"/>
                          <a:cs typeface="Calibri"/>
                          <a:sym typeface="Calibri"/>
                        </a:rPr>
                        <a:t>Aprender y visitar edificios hermosos, históricos o interesantes me hace feliz.</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493564">
                <a:tc>
                  <a:txBody>
                    <a:bodyPr/>
                    <a:lstStyle/>
                    <a:p>
                      <a:pPr marL="0" lvl="0" indent="0" algn="ctr" rtl="0">
                        <a:spcBef>
                          <a:spcPts val="0"/>
                        </a:spcBef>
                        <a:spcAft>
                          <a:spcPts val="0"/>
                        </a:spcAft>
                        <a:buNone/>
                      </a:pPr>
                      <a:r>
                        <a:rPr lang="es" sz="1200" b="0" i="0" u="none" baseline="0">
                          <a:latin typeface="Calibri"/>
                          <a:ea typeface="Calibri"/>
                          <a:cs typeface="Calibri"/>
                          <a:sym typeface="Calibri"/>
                        </a:rPr>
                        <a:t>Seguir los procedimientos lógicos, paso a paso, es agradable.</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dirty="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dirty="0">
                          <a:solidFill>
                            <a:srgbClr val="910D28"/>
                          </a:solidFill>
                          <a:highlight>
                            <a:schemeClr val="lt1"/>
                          </a:highlight>
                          <a:latin typeface="Calibri"/>
                          <a:ea typeface="Calibri"/>
                          <a:cs typeface="Calibri"/>
                          <a:sym typeface="Calibri"/>
                        </a:rPr>
                        <a:t>Total de la Tarjeta de encuesta 2:</a:t>
                      </a:r>
                      <a:endParaRPr sz="1200" dirty="0">
                        <a:solidFill>
                          <a:schemeClr val="dk1"/>
                        </a:solidFill>
                        <a:latin typeface="Calibri"/>
                        <a:ea typeface="Calibri"/>
                        <a:cs typeface="Calibri"/>
                        <a:sym typeface="Calibri"/>
                      </a:endParaRPr>
                    </a:p>
                    <a:p>
                      <a:pPr marL="0" lvl="0" indent="0" algn="ctr" rtl="0">
                        <a:spcBef>
                          <a:spcPts val="0"/>
                        </a:spcBef>
                        <a:spcAft>
                          <a:spcPts val="0"/>
                        </a:spcAft>
                        <a:buNone/>
                      </a:pPr>
                      <a:endParaRPr sz="1200" b="1" dirty="0">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graphicFrame>
        <p:nvGraphicFramePr>
          <p:cNvPr id="70" name="Google Shape;70;p16"/>
          <p:cNvGraphicFramePr/>
          <p:nvPr>
            <p:extLst>
              <p:ext uri="{D42A27DB-BD31-4B8C-83A1-F6EECF244321}">
                <p14:modId xmlns:p14="http://schemas.microsoft.com/office/powerpoint/2010/main" val="2856803467"/>
              </p:ext>
            </p:extLst>
          </p:nvPr>
        </p:nvGraphicFramePr>
        <p:xfrm>
          <a:off x="25" y="1"/>
          <a:ext cx="9144000" cy="4569263"/>
        </p:xfrm>
        <a:graphic>
          <a:graphicData uri="http://schemas.openxmlformats.org/drawingml/2006/table">
            <a:tbl>
              <a:tblPr bandRow="1">
                <a:noFill/>
                <a:tableStyleId>{3FC47B6E-E68B-413D-BFC9-07C8349580ED}</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387280">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3</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44200">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506889">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Utilizo mi imaginación para comunicar nueva </a:t>
                      </a:r>
                      <a:endParaRPr sz="1200">
                        <a:solidFill>
                          <a:srgbClr val="231F20"/>
                        </a:solidFill>
                        <a:latin typeface="Calibri"/>
                        <a:ea typeface="Calibri"/>
                        <a:cs typeface="Calibri"/>
                        <a:sym typeface="Calibri"/>
                      </a:endParaRPr>
                    </a:p>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información a otros.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Soy creativo e imaginativo.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 Arte/Diseño gráfico</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506889">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Me gusta actuar delante de los demás.</a:t>
                      </a:r>
                      <a:endParaRPr sz="1200">
                        <a:latin typeface="Calibri"/>
                        <a:ea typeface="Calibri"/>
                        <a:cs typeface="Calibri"/>
                        <a:sym typeface="Calibri"/>
                      </a:endParaRPr>
                    </a:p>
                  </a:txBody>
                  <a:tcPr marL="73025" marR="73025" marT="73025" marB="73025" anchor="ctr"/>
                </a:tc>
                <a:tc>
                  <a:txBody>
                    <a:bodyPr/>
                    <a:lstStyle/>
                    <a:p>
                      <a:pPr marL="0" lvl="0" indent="0" algn="ctr" rtl="0">
                        <a:lnSpc>
                          <a:spcPct val="115000"/>
                        </a:lnSpc>
                        <a:spcBef>
                          <a:spcPts val="0"/>
                        </a:spcBef>
                        <a:spcAft>
                          <a:spcPts val="0"/>
                        </a:spcAft>
                        <a:buNone/>
                      </a:pPr>
                      <a:r>
                        <a:rPr lang="es" sz="1200" b="0" i="0" u="none" baseline="0" dirty="0">
                          <a:solidFill>
                            <a:srgbClr val="231F20"/>
                          </a:solidFill>
                          <a:latin typeface="Calibri"/>
                          <a:ea typeface="Calibri"/>
                          <a:cs typeface="Calibri"/>
                          <a:sym typeface="Calibri"/>
                        </a:rPr>
                        <a:t>Tengo un buen vocabulario y puedo comunicarme con claridad.  </a:t>
                      </a:r>
                      <a:endParaRPr sz="1200" dirty="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Música</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318934">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Me gusta leer y escribir en mi tiempo libre.</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Siento curiosidad por las nuevas tecnologías.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Expresión oral y teatro</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506889">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Toco un instrumento musical.</a:t>
                      </a:r>
                      <a:endParaRPr sz="1200">
                        <a:solidFill>
                          <a:srgbClr val="231F20"/>
                        </a:solidFill>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Me identifico bien con los sentimientos y </a:t>
                      </a:r>
                      <a:endParaRPr sz="1200">
                        <a:solidFill>
                          <a:srgbClr val="231F20"/>
                        </a:solidFill>
                        <a:latin typeface="Calibri"/>
                        <a:ea typeface="Calibri"/>
                        <a:cs typeface="Calibri"/>
                        <a:sym typeface="Calibri"/>
                      </a:endParaRPr>
                    </a:p>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los pensamientos de los demás.</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Periodismo/Literatura</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411265">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Me gusta realizar actividades creativas y artísticas.</a:t>
                      </a:r>
                      <a:endParaRPr sz="1200">
                        <a:solidFill>
                          <a:srgbClr val="231F20"/>
                        </a:solidFill>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Soy decidido y tenaz.</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Tecnologías audiovisuales</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411265">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A menudo utilizo la tecnología de video y grabación.</a:t>
                      </a:r>
                      <a:endParaRPr sz="1200">
                        <a:solidFill>
                          <a:srgbClr val="231F20"/>
                        </a:solidFill>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506889">
                <a:tc>
                  <a:txBody>
                    <a:bodyPr/>
                    <a:lstStyle/>
                    <a:p>
                      <a:pPr marL="0" lvl="0" indent="0" algn="ctr" rtl="0">
                        <a:lnSpc>
                          <a:spcPct val="115000"/>
                        </a:lnSpc>
                        <a:spcBef>
                          <a:spcPts val="0"/>
                        </a:spcBef>
                        <a:spcAft>
                          <a:spcPts val="0"/>
                        </a:spcAft>
                        <a:buNone/>
                      </a:pPr>
                      <a:r>
                        <a:rPr lang="es" sz="1200" b="0" i="0" u="none" baseline="0">
                          <a:solidFill>
                            <a:srgbClr val="231F20"/>
                          </a:solidFill>
                          <a:latin typeface="Calibri"/>
                          <a:ea typeface="Calibri"/>
                          <a:cs typeface="Calibri"/>
                          <a:sym typeface="Calibri"/>
                        </a:rPr>
                        <a:t>Me gusta diseñar folletos y carteles para proyectos. </a:t>
                      </a:r>
                      <a:endParaRPr sz="1200">
                        <a:solidFill>
                          <a:srgbClr val="231F20"/>
                        </a:solidFill>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dirty="0">
                          <a:solidFill>
                            <a:srgbClr val="910D28"/>
                          </a:solidFill>
                          <a:highlight>
                            <a:schemeClr val="lt1"/>
                          </a:highlight>
                          <a:latin typeface="Calibri"/>
                          <a:ea typeface="Calibri"/>
                          <a:cs typeface="Calibri"/>
                          <a:sym typeface="Calibri"/>
                        </a:rPr>
                        <a:t>Total de la Tarjeta de encuesta 3:</a:t>
                      </a:r>
                      <a:endParaRPr sz="1200" dirty="0">
                        <a:solidFill>
                          <a:schemeClr val="dk1"/>
                        </a:solidFill>
                        <a:latin typeface="Calibri"/>
                        <a:ea typeface="Calibri"/>
                        <a:cs typeface="Calibri"/>
                        <a:sym typeface="Calibri"/>
                      </a:endParaRPr>
                    </a:p>
                    <a:p>
                      <a:pPr marL="0" lvl="0" indent="0" algn="ctr" rtl="0">
                        <a:spcBef>
                          <a:spcPts val="0"/>
                        </a:spcBef>
                        <a:spcAft>
                          <a:spcPts val="0"/>
                        </a:spcAft>
                        <a:buNone/>
                      </a:pPr>
                      <a:endParaRPr sz="1200" b="1" dirty="0">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graphicFrame>
        <p:nvGraphicFramePr>
          <p:cNvPr id="75" name="Google Shape;75;p17"/>
          <p:cNvGraphicFramePr/>
          <p:nvPr>
            <p:extLst>
              <p:ext uri="{D42A27DB-BD31-4B8C-83A1-F6EECF244321}">
                <p14:modId xmlns:p14="http://schemas.microsoft.com/office/powerpoint/2010/main" val="1275187644"/>
              </p:ext>
            </p:extLst>
          </p:nvPr>
        </p:nvGraphicFramePr>
        <p:xfrm>
          <a:off x="-37" y="0"/>
          <a:ext cx="9144000" cy="4710369"/>
        </p:xfrm>
        <a:graphic>
          <a:graphicData uri="http://schemas.openxmlformats.org/drawingml/2006/table">
            <a:tbl>
              <a:tblPr bandRow="1">
                <a:noFill/>
                <a:tableStyleId>{3FC47B6E-E68B-413D-BFC9-07C8349580ED}</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523582">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4</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69414">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582493">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Me gusta realizar actividades rutinarias y organizadas, pero puedo ser flexible.</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organizado.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Aplicaciones informáticas/Negocios y tecnología de la información</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582493">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Trabajo mejor con números e información detallada.</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práctico y lógico.</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Contabilidad</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366523">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Me gusta ser el líder de un grupo.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dirty="0">
                          <a:latin typeface="Calibri"/>
                          <a:ea typeface="Calibri"/>
                          <a:cs typeface="Calibri"/>
                          <a:sym typeface="Calibri"/>
                        </a:rPr>
                        <a:t>Soy paciente.</a:t>
                      </a:r>
                      <a:endParaRPr sz="1200" dirty="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Matemáticas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487426">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Me gusta establecer contacto comercial con la gente.</a:t>
                      </a:r>
                      <a:endParaRPr sz="1200">
                        <a:solidFill>
                          <a:srgbClr val="231F20"/>
                        </a:solidFill>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Tengo tacto.</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Inglés</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582493">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Trabajar con programas informáticos es algo que me gusta hacer.</a:t>
                      </a:r>
                      <a:endParaRPr sz="1200">
                        <a:solidFill>
                          <a:srgbClr val="231F20"/>
                        </a:solidFill>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responsable.</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Economía</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366523">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Me gusta crear informes y comunicar ideas.</a:t>
                      </a:r>
                      <a:endParaRPr sz="1200">
                        <a:solidFill>
                          <a:srgbClr val="231F20"/>
                        </a:solidFill>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582493">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Me gusta planificar mi trabajo y seguir las instrucciones sin una supervisión estrecha. </a:t>
                      </a:r>
                      <a:endParaRPr sz="1200">
                        <a:solidFill>
                          <a:srgbClr val="231F20"/>
                        </a:solidFill>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dirty="0">
                          <a:solidFill>
                            <a:srgbClr val="910D28"/>
                          </a:solidFill>
                          <a:highlight>
                            <a:schemeClr val="lt1"/>
                          </a:highlight>
                          <a:latin typeface="Calibri"/>
                          <a:ea typeface="Calibri"/>
                          <a:cs typeface="Calibri"/>
                          <a:sym typeface="Calibri"/>
                        </a:rPr>
                        <a:t>Total de la Tarjeta de encuesta 4:</a:t>
                      </a:r>
                      <a:endParaRPr sz="1200" dirty="0">
                        <a:solidFill>
                          <a:schemeClr val="dk1"/>
                        </a:solidFill>
                        <a:latin typeface="Calibri"/>
                        <a:ea typeface="Calibri"/>
                        <a:cs typeface="Calibri"/>
                        <a:sym typeface="Calibri"/>
                      </a:endParaRPr>
                    </a:p>
                    <a:p>
                      <a:pPr marL="0" lvl="0" indent="0" algn="ctr" rtl="0">
                        <a:spcBef>
                          <a:spcPts val="0"/>
                        </a:spcBef>
                        <a:spcAft>
                          <a:spcPts val="0"/>
                        </a:spcAft>
                        <a:buNone/>
                      </a:pPr>
                      <a:endParaRPr sz="1200" b="1" dirty="0">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graphicFrame>
        <p:nvGraphicFramePr>
          <p:cNvPr id="80" name="Google Shape;80;p18"/>
          <p:cNvGraphicFramePr/>
          <p:nvPr>
            <p:extLst>
              <p:ext uri="{D42A27DB-BD31-4B8C-83A1-F6EECF244321}">
                <p14:modId xmlns:p14="http://schemas.microsoft.com/office/powerpoint/2010/main" val="405475887"/>
              </p:ext>
            </p:extLst>
          </p:nvPr>
        </p:nvGraphicFramePr>
        <p:xfrm>
          <a:off x="-37" y="0"/>
          <a:ext cx="9144000" cy="4919928"/>
        </p:xfrm>
        <a:graphic>
          <a:graphicData uri="http://schemas.openxmlformats.org/drawingml/2006/table">
            <a:tbl>
              <a:tblPr bandRow="1">
                <a:noFill/>
                <a:tableStyleId>{3FC47B6E-E68B-413D-BFC9-07C8349580ED}</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617815">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5</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71867">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687307">
                <a:tc>
                  <a:txBody>
                    <a:bodyPr/>
                    <a:lstStyle/>
                    <a:p>
                      <a:pPr marL="0" lvl="0" indent="0" algn="ctr" rtl="0">
                        <a:lnSpc>
                          <a:spcPct val="115000"/>
                        </a:lnSpc>
                        <a:spcBef>
                          <a:spcPts val="0"/>
                        </a:spcBef>
                        <a:spcAft>
                          <a:spcPts val="0"/>
                        </a:spcAft>
                        <a:buNone/>
                      </a:pPr>
                      <a:r>
                        <a:rPr lang="es" sz="1200" b="0" i="0" u="none" baseline="0">
                          <a:solidFill>
                            <a:srgbClr val="231F20"/>
                          </a:solidFill>
                          <a:latin typeface="Calibri"/>
                          <a:ea typeface="Calibri"/>
                          <a:cs typeface="Calibri"/>
                          <a:sym typeface="Calibri"/>
                        </a:rPr>
                        <a:t>Me gusta comunicarme con diferentes tipos de personas. </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amigable.</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Artes del lenguaje</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617815">
                <a:tc>
                  <a:txBody>
                    <a:bodyPr/>
                    <a:lstStyle/>
                    <a:p>
                      <a:pPr marL="0" lvl="0" indent="0" algn="ctr" rtl="0">
                        <a:spcBef>
                          <a:spcPts val="0"/>
                        </a:spcBef>
                        <a:spcAft>
                          <a:spcPts val="0"/>
                        </a:spcAft>
                        <a:buNone/>
                      </a:pPr>
                      <a:r>
                        <a:rPr lang="es" sz="1200" b="0" i="0" u="none" baseline="0">
                          <a:latin typeface="Calibri"/>
                          <a:ea typeface="Calibri"/>
                          <a:cs typeface="Calibri"/>
                          <a:sym typeface="Calibri"/>
                        </a:rPr>
                        <a:t>Quiero ayudar a los demás con sus tareas y aprender cosas nuevas.</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Yo tomo las decisiones.</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Estudios sociales</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397729">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ir a la escuela.</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útil.</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Matemáticas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478209">
                <a:tc>
                  <a:txBody>
                    <a:bodyPr/>
                    <a:lstStyle/>
                    <a:p>
                      <a:pPr marL="0" lvl="0" indent="0" algn="ctr" rtl="0">
                        <a:spcBef>
                          <a:spcPts val="0"/>
                        </a:spcBef>
                        <a:spcAft>
                          <a:spcPts val="0"/>
                        </a:spcAft>
                        <a:buNone/>
                      </a:pPr>
                      <a:r>
                        <a:rPr lang="es" sz="1200" b="0" i="0" u="none" baseline="0">
                          <a:latin typeface="Calibri"/>
                          <a:ea typeface="Calibri"/>
                          <a:cs typeface="Calibri"/>
                          <a:sym typeface="Calibri"/>
                        </a:rPr>
                        <a:t>Puedo manejar varias responsabilidades a la vez.</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innovador y curioso.</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Ciencia</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397729">
                <a:tc>
                  <a:txBody>
                    <a:bodyPr/>
                    <a:lstStyle/>
                    <a:p>
                      <a:pPr marL="0" lvl="0" indent="0" algn="ctr" rtl="0">
                        <a:spcBef>
                          <a:spcPts val="0"/>
                        </a:spcBef>
                        <a:spcAft>
                          <a:spcPts val="0"/>
                        </a:spcAft>
                        <a:buNone/>
                      </a:pPr>
                      <a:r>
                        <a:rPr lang="es" sz="1200" b="0" i="0" u="none" baseline="0">
                          <a:latin typeface="Calibri"/>
                          <a:ea typeface="Calibri"/>
                          <a:cs typeface="Calibri"/>
                          <a:sym typeface="Calibri"/>
                        </a:rPr>
                        <a:t>Dirijo y planifico actividades para los demás.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un buen oyente.</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Psicología</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400041">
                <a:tc>
                  <a:txBody>
                    <a:bodyPr/>
                    <a:lstStyle/>
                    <a:p>
                      <a:pPr marL="0" lvl="0" indent="0" algn="ctr" rtl="0">
                        <a:spcBef>
                          <a:spcPts val="0"/>
                        </a:spcBef>
                        <a:spcAft>
                          <a:spcPts val="0"/>
                        </a:spcAft>
                        <a:buNone/>
                      </a:pPr>
                      <a:r>
                        <a:rPr lang="es" sz="1200" b="0" i="0" u="none" baseline="0">
                          <a:latin typeface="Calibri"/>
                          <a:ea typeface="Calibri"/>
                          <a:cs typeface="Calibri"/>
                          <a:sym typeface="Calibri"/>
                        </a:rPr>
                        <a:t>Disfruto adquiriendo nueva información.</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dirty="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617815">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ayudar a la gente a superar sus retos.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dirty="0">
                          <a:solidFill>
                            <a:srgbClr val="910D28"/>
                          </a:solidFill>
                          <a:highlight>
                            <a:schemeClr val="lt1"/>
                          </a:highlight>
                          <a:latin typeface="Calibri"/>
                          <a:ea typeface="Calibri"/>
                          <a:cs typeface="Calibri"/>
                          <a:sym typeface="Calibri"/>
                        </a:rPr>
                        <a:t>Total de la Tarjeta de encuesta 5:</a:t>
                      </a:r>
                      <a:endParaRPr sz="1200" dirty="0">
                        <a:solidFill>
                          <a:schemeClr val="dk1"/>
                        </a:solidFill>
                        <a:latin typeface="Calibri"/>
                        <a:ea typeface="Calibri"/>
                        <a:cs typeface="Calibri"/>
                        <a:sym typeface="Calibri"/>
                      </a:endParaRPr>
                    </a:p>
                    <a:p>
                      <a:pPr marL="0" lvl="0" indent="0" algn="ctr" rtl="0">
                        <a:spcBef>
                          <a:spcPts val="0"/>
                        </a:spcBef>
                        <a:spcAft>
                          <a:spcPts val="0"/>
                        </a:spcAft>
                        <a:buNone/>
                      </a:pPr>
                      <a:endParaRPr sz="1200" b="1" dirty="0">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graphicFrame>
        <p:nvGraphicFramePr>
          <p:cNvPr id="85" name="Google Shape;85;p19"/>
          <p:cNvGraphicFramePr/>
          <p:nvPr>
            <p:extLst>
              <p:ext uri="{D42A27DB-BD31-4B8C-83A1-F6EECF244321}">
                <p14:modId xmlns:p14="http://schemas.microsoft.com/office/powerpoint/2010/main" val="811097273"/>
              </p:ext>
            </p:extLst>
          </p:nvPr>
        </p:nvGraphicFramePr>
        <p:xfrm>
          <a:off x="-37" y="0"/>
          <a:ext cx="9144000" cy="4385987"/>
        </p:xfrm>
        <a:graphic>
          <a:graphicData uri="http://schemas.openxmlformats.org/drawingml/2006/table">
            <a:tbl>
              <a:tblPr bandRow="1">
                <a:noFill/>
                <a:tableStyleId>{3FC47B6E-E68B-413D-BFC9-07C8349580ED}</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429429">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6</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467004">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278061">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trabajar con números.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de confianza.</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Contabilidad</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300617">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Me gusta trabajar para cumplir un plazo.</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ordenado.</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Matemáticas</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477748">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A menudo hago predicciones basadas en los hechos existentes.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Tengo confianza en mí mismo.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Economía</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477748">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Tengo un marco de reglas con el que </a:t>
                      </a:r>
                      <a:endParaRPr sz="1200">
                        <a:solidFill>
                          <a:srgbClr val="231F20"/>
                        </a:solidFill>
                        <a:latin typeface="Calibri"/>
                        <a:ea typeface="Calibri"/>
                        <a:cs typeface="Calibri"/>
                        <a:sym typeface="Calibri"/>
                      </a:endParaRPr>
                    </a:p>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opero.</a:t>
                      </a:r>
                      <a:endParaRPr sz="1200">
                        <a:solidFill>
                          <a:srgbClr val="231F20"/>
                        </a:solidFill>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Pienso con lógica.</a:t>
                      </a:r>
                      <a:endParaRPr sz="1200">
                        <a:latin typeface="Calibri"/>
                        <a:ea typeface="Calibri"/>
                        <a:cs typeface="Calibri"/>
                        <a:sym typeface="Calibri"/>
                      </a:endParaRPr>
                    </a:p>
                  </a:txBody>
                  <a:tcPr marL="73025" marR="73025" marT="73025" marB="73025" anchor="ctr">
                    <a:solidFill>
                      <a:srgbClr val="FFFFFF"/>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Banca/Servicios financieros</a:t>
                      </a:r>
                      <a:endParaRPr sz="1200">
                        <a:latin typeface="Calibri"/>
                        <a:ea typeface="Calibri"/>
                        <a:cs typeface="Calibri"/>
                        <a:sym typeface="Calibri"/>
                      </a:endParaRPr>
                    </a:p>
                  </a:txBody>
                  <a:tcPr marL="73025" marR="73025" marT="73025" marB="73025" anchor="ctr">
                    <a:solidFill>
                      <a:srgbClr val="FFFFFF"/>
                    </a:solidFill>
                  </a:tcPr>
                </a:tc>
                <a:extLst>
                  <a:ext uri="{0D108BD9-81ED-4DB2-BD59-A6C34878D82A}">
                    <a16:rowId xmlns:a16="http://schemas.microsoft.com/office/drawing/2014/main" val="10005"/>
                  </a:ext>
                </a:extLst>
              </a:tr>
              <a:tr h="477748">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Me gusta analizar la información financiera e interpretarla para los demás.</a:t>
                      </a:r>
                      <a:endParaRPr sz="1200">
                        <a:solidFill>
                          <a:srgbClr val="231F20"/>
                        </a:solidFill>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dirty="0">
                          <a:latin typeface="Calibri"/>
                          <a:ea typeface="Calibri"/>
                          <a:cs typeface="Calibri"/>
                          <a:sym typeface="Calibri"/>
                        </a:rPr>
                        <a:t>Suelo ser metódico o eficiente.</a:t>
                      </a:r>
                      <a:endParaRPr sz="1200" dirty="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Derecho mercantil</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477748">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Me gusta manejar el dinero con precisión y fiabilidad. </a:t>
                      </a:r>
                      <a:endParaRPr sz="1200">
                        <a:solidFill>
                          <a:srgbClr val="231F20"/>
                        </a:solidFill>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FFFFF"/>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471523">
                <a:tc>
                  <a:txBody>
                    <a:bodyPr/>
                    <a:lstStyle/>
                    <a:p>
                      <a:pPr marL="0" lvl="0" indent="0" algn="ctr" rtl="0">
                        <a:lnSpc>
                          <a:spcPct val="115000"/>
                        </a:lnSpc>
                        <a:spcBef>
                          <a:spcPts val="0"/>
                        </a:spcBef>
                        <a:spcAft>
                          <a:spcPts val="0"/>
                        </a:spcAft>
                        <a:buClr>
                          <a:schemeClr val="dk1"/>
                        </a:buClr>
                        <a:buSzPts val="1100"/>
                        <a:buFont typeface="Arial"/>
                        <a:buNone/>
                      </a:pPr>
                      <a:r>
                        <a:rPr lang="es" sz="1200" b="0" i="0" u="none" baseline="0">
                          <a:solidFill>
                            <a:srgbClr val="231F20"/>
                          </a:solidFill>
                          <a:latin typeface="Calibri"/>
                          <a:ea typeface="Calibri"/>
                          <a:cs typeface="Calibri"/>
                          <a:sym typeface="Calibri"/>
                        </a:rPr>
                        <a:t>Me enorgullece mi forma de vestir y mi aspecto.</a:t>
                      </a:r>
                      <a:endParaRPr sz="1200">
                        <a:solidFill>
                          <a:srgbClr val="231F20"/>
                        </a:solidFill>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dirty="0">
                          <a:solidFill>
                            <a:srgbClr val="910D28"/>
                          </a:solidFill>
                          <a:highlight>
                            <a:schemeClr val="lt1"/>
                          </a:highlight>
                          <a:latin typeface="Calibri"/>
                          <a:ea typeface="Calibri"/>
                          <a:cs typeface="Calibri"/>
                          <a:sym typeface="Calibri"/>
                        </a:rPr>
                        <a:t>Total de la Tarjeta de encuesta 6:</a:t>
                      </a:r>
                      <a:endParaRPr sz="1200" dirty="0">
                        <a:solidFill>
                          <a:schemeClr val="dk1"/>
                        </a:solidFill>
                        <a:latin typeface="Calibri"/>
                        <a:ea typeface="Calibri"/>
                        <a:cs typeface="Calibri"/>
                        <a:sym typeface="Calibri"/>
                      </a:endParaRPr>
                    </a:p>
                    <a:p>
                      <a:pPr marL="0" lvl="0" indent="0" algn="ctr" rtl="0">
                        <a:spcBef>
                          <a:spcPts val="0"/>
                        </a:spcBef>
                        <a:spcAft>
                          <a:spcPts val="0"/>
                        </a:spcAft>
                        <a:buNone/>
                      </a:pPr>
                      <a:endParaRPr sz="1200" b="1" dirty="0">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graphicFrame>
        <p:nvGraphicFramePr>
          <p:cNvPr id="90" name="Google Shape;90;p20"/>
          <p:cNvGraphicFramePr/>
          <p:nvPr>
            <p:extLst>
              <p:ext uri="{D42A27DB-BD31-4B8C-83A1-F6EECF244321}">
                <p14:modId xmlns:p14="http://schemas.microsoft.com/office/powerpoint/2010/main" val="458785098"/>
              </p:ext>
            </p:extLst>
          </p:nvPr>
        </p:nvGraphicFramePr>
        <p:xfrm>
          <a:off x="-37" y="-25"/>
          <a:ext cx="9144000" cy="4176124"/>
        </p:xfrm>
        <a:graphic>
          <a:graphicData uri="http://schemas.openxmlformats.org/drawingml/2006/table">
            <a:tbl>
              <a:tblPr bandRow="1">
                <a:noFill/>
                <a:tableStyleId>{3FC47B6E-E68B-413D-BFC9-07C8349580ED}</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420815">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7</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538399">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318689">
                <a:tc>
                  <a:txBody>
                    <a:bodyPr/>
                    <a:lstStyle/>
                    <a:p>
                      <a:pPr marL="0" lvl="0" indent="0" algn="ctr" rtl="0">
                        <a:spcBef>
                          <a:spcPts val="0"/>
                        </a:spcBef>
                        <a:spcAft>
                          <a:spcPts val="0"/>
                        </a:spcAft>
                        <a:buNone/>
                      </a:pPr>
                      <a:r>
                        <a:rPr lang="es" sz="1200" b="0" i="0" u="none" baseline="0">
                          <a:latin typeface="Calibri"/>
                          <a:ea typeface="Calibri"/>
                          <a:cs typeface="Calibri"/>
                          <a:sym typeface="Calibri"/>
                        </a:rPr>
                        <a:t>Estoy involucrado en la política.</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un buen comunicador.</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Gobierno</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495074">
                <a:tc>
                  <a:txBody>
                    <a:bodyPr/>
                    <a:lstStyle/>
                    <a:p>
                      <a:pPr marL="0" lvl="0" indent="0" algn="ctr" rtl="0">
                        <a:spcBef>
                          <a:spcPts val="0"/>
                        </a:spcBef>
                        <a:spcAft>
                          <a:spcPts val="0"/>
                        </a:spcAft>
                        <a:buNone/>
                      </a:pPr>
                      <a:r>
                        <a:rPr lang="es" sz="1200" b="0" i="0" u="none" baseline="0">
                          <a:latin typeface="Calibri"/>
                          <a:ea typeface="Calibri"/>
                          <a:cs typeface="Calibri"/>
                          <a:sym typeface="Calibri"/>
                        </a:rPr>
                        <a:t>Puedo negociar, defender y debatir ideas y temas.</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competitivo.</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Artes del lenguaje</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495074">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planificar actividades y trabajar en cooperación con los demás.</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Tengo vocación de servicio.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Historia</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318689">
                <a:tc>
                  <a:txBody>
                    <a:bodyPr/>
                    <a:lstStyle/>
                    <a:p>
                      <a:pPr marL="0" lvl="0" indent="0" algn="ctr" rtl="0">
                        <a:spcBef>
                          <a:spcPts val="0"/>
                        </a:spcBef>
                        <a:spcAft>
                          <a:spcPts val="0"/>
                        </a:spcAft>
                        <a:buNone/>
                      </a:pPr>
                      <a:r>
                        <a:rPr lang="es" sz="1200" b="0" i="0" u="none" baseline="0">
                          <a:latin typeface="Calibri"/>
                          <a:ea typeface="Calibri"/>
                          <a:cs typeface="Calibri"/>
                          <a:sym typeface="Calibri"/>
                        </a:rPr>
                        <a:t>Trabajo con los detalles.</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dirty="0">
                          <a:latin typeface="Calibri"/>
                          <a:ea typeface="Calibri"/>
                          <a:cs typeface="Calibri"/>
                          <a:sym typeface="Calibri"/>
                        </a:rPr>
                        <a:t>Soy muy organizado.</a:t>
                      </a:r>
                      <a:endParaRPr sz="1200" dirty="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Matemáticas</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5"/>
                  </a:ext>
                </a:extLst>
              </a:tr>
              <a:tr h="495074">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capaz de realizar una variedad de tareas que pueden cambiar a menudo.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un solucionador de problemas.</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Lengua extranjera</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495074">
                <a:tc>
                  <a:txBody>
                    <a:bodyPr/>
                    <a:lstStyle/>
                    <a:p>
                      <a:pPr marL="0" lvl="0" indent="0" algn="ctr" rtl="0">
                        <a:spcBef>
                          <a:spcPts val="0"/>
                        </a:spcBef>
                        <a:spcAft>
                          <a:spcPts val="0"/>
                        </a:spcAft>
                        <a:buNone/>
                      </a:pPr>
                      <a:r>
                        <a:rPr lang="es" sz="1200" b="0" i="0" u="none" baseline="0">
                          <a:latin typeface="Calibri"/>
                          <a:ea typeface="Calibri"/>
                          <a:cs typeface="Calibri"/>
                          <a:sym typeface="Calibri"/>
                        </a:rPr>
                        <a:t>Puedo analizar la información e interpretarla ante los demás.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495074">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viajar y ver cosas que son nuevas para mí.</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dirty="0">
                          <a:solidFill>
                            <a:srgbClr val="910D28"/>
                          </a:solidFill>
                          <a:highlight>
                            <a:schemeClr val="lt1"/>
                          </a:highlight>
                          <a:latin typeface="Calibri"/>
                          <a:ea typeface="Calibri"/>
                          <a:cs typeface="Calibri"/>
                          <a:sym typeface="Calibri"/>
                        </a:rPr>
                        <a:t>Total de la Tarjeta de encuesta 7:</a:t>
                      </a:r>
                      <a:endParaRPr sz="1200" dirty="0">
                        <a:solidFill>
                          <a:schemeClr val="dk1"/>
                        </a:solidFill>
                        <a:latin typeface="Calibri"/>
                        <a:ea typeface="Calibri"/>
                        <a:cs typeface="Calibri"/>
                        <a:sym typeface="Calibri"/>
                      </a:endParaRPr>
                    </a:p>
                    <a:p>
                      <a:pPr marL="0" lvl="0" indent="0" algn="ctr" rtl="0">
                        <a:spcBef>
                          <a:spcPts val="0"/>
                        </a:spcBef>
                        <a:spcAft>
                          <a:spcPts val="0"/>
                        </a:spcAft>
                        <a:buNone/>
                      </a:pPr>
                      <a:endParaRPr sz="1200" b="1" dirty="0">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graphicFrame>
        <p:nvGraphicFramePr>
          <p:cNvPr id="95" name="Google Shape;95;p21"/>
          <p:cNvGraphicFramePr/>
          <p:nvPr>
            <p:extLst>
              <p:ext uri="{D42A27DB-BD31-4B8C-83A1-F6EECF244321}">
                <p14:modId xmlns:p14="http://schemas.microsoft.com/office/powerpoint/2010/main" val="2138245644"/>
              </p:ext>
            </p:extLst>
          </p:nvPr>
        </p:nvGraphicFramePr>
        <p:xfrm>
          <a:off x="-37" y="-25"/>
          <a:ext cx="9144000" cy="4633462"/>
        </p:xfrm>
        <a:graphic>
          <a:graphicData uri="http://schemas.openxmlformats.org/drawingml/2006/table">
            <a:tbl>
              <a:tblPr bandRow="1">
                <a:noFill/>
                <a:tableStyleId>{3FC47B6E-E68B-413D-BFC9-07C8349580ED}</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3048000">
                  <a:extLst>
                    <a:ext uri="{9D8B030D-6E8A-4147-A177-3AD203B41FA5}">
                      <a16:colId xmlns:a16="http://schemas.microsoft.com/office/drawing/2014/main" val="20002"/>
                    </a:ext>
                  </a:extLst>
                </a:gridCol>
              </a:tblGrid>
              <a:tr h="522838">
                <a:tc gridSpan="3">
                  <a:txBody>
                    <a:bodyPr/>
                    <a:lstStyle/>
                    <a:p>
                      <a:pPr marL="0" lvl="0" indent="0" algn="ctr" rtl="0">
                        <a:lnSpc>
                          <a:spcPct val="115000"/>
                        </a:lnSpc>
                        <a:spcBef>
                          <a:spcPts val="0"/>
                        </a:spcBef>
                        <a:spcAft>
                          <a:spcPts val="600"/>
                        </a:spcAft>
                        <a:buNone/>
                      </a:pPr>
                      <a:r>
                        <a:rPr lang="es" sz="1200" b="1" i="0" u="none" baseline="0">
                          <a:solidFill>
                            <a:srgbClr val="FFFFFF"/>
                          </a:solidFill>
                          <a:latin typeface="Calibri"/>
                          <a:ea typeface="Calibri"/>
                          <a:cs typeface="Calibri"/>
                          <a:sym typeface="Calibri"/>
                        </a:rPr>
                        <a:t>Tarjeta de encuesta 8</a:t>
                      </a:r>
                      <a:endParaRPr sz="1200" b="1">
                        <a:solidFill>
                          <a:srgbClr val="FFFFFF"/>
                        </a:solidFill>
                        <a:latin typeface="Calibri"/>
                        <a:ea typeface="Calibri"/>
                        <a:cs typeface="Calibri"/>
                        <a:sym typeface="Calibri"/>
                      </a:endParaRPr>
                    </a:p>
                  </a:txBody>
                  <a:tcPr marL="73025" marR="73025" marT="73025" marB="73025" anchor="ctr">
                    <a:solidFill>
                      <a:srgbClr val="3E5C6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68912">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Actividades que describen lo que me gusta hacer:</a:t>
                      </a:r>
                      <a:endParaRPr sz="1200" b="1">
                        <a:solidFill>
                          <a:srgbClr val="910D28"/>
                        </a:solidFill>
                        <a:highlight>
                          <a:srgbClr val="FFFFFF"/>
                        </a:highlight>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Cualidades personales que me describen: </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1000"/>
                        </a:spcBef>
                        <a:spcAft>
                          <a:spcPts val="0"/>
                        </a:spcAft>
                        <a:buNone/>
                      </a:pPr>
                      <a:r>
                        <a:rPr lang="es" sz="1200" b="1" i="0" u="none" baseline="0">
                          <a:solidFill>
                            <a:srgbClr val="910D28"/>
                          </a:solidFill>
                          <a:highlight>
                            <a:srgbClr val="FFFFFF"/>
                          </a:highlight>
                          <a:latin typeface="Calibri"/>
                          <a:ea typeface="Calibri"/>
                          <a:cs typeface="Calibri"/>
                          <a:sym typeface="Calibri"/>
                        </a:rPr>
                        <a:t>Asignaturas escolares que me gustan:</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1"/>
                  </a:ext>
                </a:extLst>
              </a:tr>
              <a:tr h="395966">
                <a:tc>
                  <a:txBody>
                    <a:bodyPr/>
                    <a:lstStyle/>
                    <a:p>
                      <a:pPr marL="0" lvl="0" indent="0" algn="ctr" rtl="0">
                        <a:spcBef>
                          <a:spcPts val="0"/>
                        </a:spcBef>
                        <a:spcAft>
                          <a:spcPts val="0"/>
                        </a:spcAft>
                        <a:buNone/>
                      </a:pPr>
                      <a:r>
                        <a:rPr lang="es" sz="1200" b="0" i="0" u="none" baseline="0">
                          <a:latin typeface="Calibri"/>
                          <a:ea typeface="Calibri"/>
                          <a:cs typeface="Calibri"/>
                          <a:sym typeface="Calibri"/>
                        </a:rPr>
                        <a:t>Manejo bien el trabajo bajo presión.</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compasivo y atento.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Ciencias biológicas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2"/>
                  </a:ext>
                </a:extLst>
              </a:tr>
              <a:tr h="438229">
                <a:tc>
                  <a:txBody>
                    <a:bodyPr/>
                    <a:lstStyle/>
                    <a:p>
                      <a:pPr marL="0" lvl="0" indent="0" algn="ctr" rtl="0">
                        <a:spcBef>
                          <a:spcPts val="0"/>
                        </a:spcBef>
                        <a:spcAft>
                          <a:spcPts val="0"/>
                        </a:spcAft>
                        <a:buNone/>
                      </a:pPr>
                      <a:r>
                        <a:rPr lang="es" sz="1200" b="0" i="0" u="none" baseline="0">
                          <a:latin typeface="Calibri"/>
                          <a:ea typeface="Calibri"/>
                          <a:cs typeface="Calibri"/>
                          <a:sym typeface="Calibri"/>
                        </a:rPr>
                        <a:t>Me gusta ayudar a los enfermos y a los animales.</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Se me da bien seguir instrucciones.</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Química</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3"/>
                  </a:ext>
                </a:extLst>
              </a:tr>
              <a:tr h="615097">
                <a:tc>
                  <a:txBody>
                    <a:bodyPr/>
                    <a:lstStyle/>
                    <a:p>
                      <a:pPr marL="0" lvl="0" indent="0" algn="ctr" rtl="0">
                        <a:spcBef>
                          <a:spcPts val="0"/>
                        </a:spcBef>
                        <a:spcAft>
                          <a:spcPts val="0"/>
                        </a:spcAft>
                        <a:buNone/>
                      </a:pPr>
                      <a:r>
                        <a:rPr lang="es" sz="1200" b="0" i="0" u="none" baseline="0">
                          <a:latin typeface="Calibri"/>
                          <a:ea typeface="Calibri"/>
                          <a:cs typeface="Calibri"/>
                          <a:sym typeface="Calibri"/>
                        </a:rPr>
                        <a:t>Puedo tomar decisiones basadas en la lógica y la información.</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atento y cuidadoso. </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Matemáticas</a:t>
                      </a:r>
                      <a:endParaRPr sz="1200">
                        <a:latin typeface="Calibri"/>
                        <a:ea typeface="Calibri"/>
                        <a:cs typeface="Calibri"/>
                        <a:sym typeface="Calibri"/>
                      </a:endParaRPr>
                    </a:p>
                  </a:txBody>
                  <a:tcPr marL="73025" marR="73025" marT="73025" marB="73025" anchor="ctr">
                    <a:solidFill>
                      <a:srgbClr val="F3F3F3"/>
                    </a:solidFill>
                  </a:tcPr>
                </a:tc>
                <a:extLst>
                  <a:ext uri="{0D108BD9-81ED-4DB2-BD59-A6C34878D82A}">
                    <a16:rowId xmlns:a16="http://schemas.microsoft.com/office/drawing/2014/main" val="10004"/>
                  </a:ext>
                </a:extLst>
              </a:tr>
              <a:tr h="395966">
                <a:tc>
                  <a:txBody>
                    <a:bodyPr/>
                    <a:lstStyle/>
                    <a:p>
                      <a:pPr marL="0" lvl="0" indent="0" algn="ctr" rtl="0">
                        <a:spcBef>
                          <a:spcPts val="0"/>
                        </a:spcBef>
                        <a:spcAft>
                          <a:spcPts val="0"/>
                        </a:spcAft>
                        <a:buNone/>
                      </a:pPr>
                      <a:r>
                        <a:rPr lang="es" sz="1200" b="0" i="0" u="none" baseline="0">
                          <a:latin typeface="Calibri"/>
                          <a:ea typeface="Calibri"/>
                          <a:cs typeface="Calibri"/>
                          <a:sym typeface="Calibri"/>
                        </a:rPr>
                        <a:t>Participo en las clases de salud y ciencias.</a:t>
                      </a:r>
                      <a:endParaRPr sz="120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dirty="0">
                          <a:latin typeface="Calibri"/>
                          <a:ea typeface="Calibri"/>
                          <a:cs typeface="Calibri"/>
                          <a:sym typeface="Calibri"/>
                        </a:rPr>
                        <a:t>Soy paciente.</a:t>
                      </a:r>
                      <a:endParaRPr sz="1200" dirty="0">
                        <a:latin typeface="Calibri"/>
                        <a:ea typeface="Calibri"/>
                        <a:cs typeface="Calibri"/>
                        <a:sym typeface="Calibri"/>
                      </a:endParaRPr>
                    </a:p>
                  </a:txBody>
                  <a:tcPr marL="73025" marR="73025" marT="73025" marB="73025" anchor="ct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Clases de salud ocupacional</a:t>
                      </a:r>
                      <a:endParaRPr sz="1200">
                        <a:latin typeface="Calibri"/>
                        <a:ea typeface="Calibri"/>
                        <a:cs typeface="Calibri"/>
                        <a:sym typeface="Calibri"/>
                      </a:endParaRPr>
                    </a:p>
                  </a:txBody>
                  <a:tcPr marL="73025" marR="73025" marT="73025" marB="73025" anchor="ctr"/>
                </a:tc>
                <a:extLst>
                  <a:ext uri="{0D108BD9-81ED-4DB2-BD59-A6C34878D82A}">
                    <a16:rowId xmlns:a16="http://schemas.microsoft.com/office/drawing/2014/main" val="10005"/>
                  </a:ext>
                </a:extLst>
              </a:tr>
              <a:tr h="395966">
                <a:tc>
                  <a:txBody>
                    <a:bodyPr/>
                    <a:lstStyle/>
                    <a:p>
                      <a:pPr marL="0" lvl="0" indent="0" algn="ctr" rtl="0">
                        <a:spcBef>
                          <a:spcPts val="0"/>
                        </a:spcBef>
                        <a:spcAft>
                          <a:spcPts val="0"/>
                        </a:spcAft>
                        <a:buNone/>
                      </a:pPr>
                      <a:r>
                        <a:rPr lang="es" sz="1200" b="0" i="0" u="none" baseline="0">
                          <a:latin typeface="Calibri"/>
                          <a:ea typeface="Calibri"/>
                          <a:cs typeface="Calibri"/>
                          <a:sym typeface="Calibri"/>
                        </a:rPr>
                        <a:t>Trabajo bien como miembro de un equipo.</a:t>
                      </a:r>
                      <a:endParaRPr sz="1200">
                        <a:latin typeface="Calibri"/>
                        <a:ea typeface="Calibri"/>
                        <a:cs typeface="Calibri"/>
                        <a:sym typeface="Calibri"/>
                      </a:endParaRPr>
                    </a:p>
                  </a:txBody>
                  <a:tcPr marL="73025" marR="73025" marT="73025" marB="73025" anchor="ctr">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Soy un buen oyente.</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tc>
                  <a:txBody>
                    <a:bodyPr/>
                    <a:lstStyle/>
                    <a:p>
                      <a:pPr marL="0" lvl="0" indent="0" algn="ctr" rtl="0">
                        <a:spcBef>
                          <a:spcPts val="0"/>
                        </a:spcBef>
                        <a:spcAft>
                          <a:spcPts val="0"/>
                        </a:spcAft>
                        <a:buNone/>
                      </a:pPr>
                      <a:r>
                        <a:rPr lang="es" sz="1200" b="0" i="0" u="none" baseline="0">
                          <a:latin typeface="Calibri"/>
                          <a:ea typeface="Calibri"/>
                          <a:cs typeface="Calibri"/>
                          <a:sym typeface="Calibri"/>
                        </a:rPr>
                        <a:t>Artes del lenguaje</a:t>
                      </a:r>
                      <a:endParaRPr sz="1200">
                        <a:latin typeface="Calibri"/>
                        <a:ea typeface="Calibri"/>
                        <a:cs typeface="Calibri"/>
                        <a:sym typeface="Calibri"/>
                      </a:endParaRPr>
                    </a:p>
                  </a:txBody>
                  <a:tcPr marL="73025" marR="73025" marT="73025" marB="73025" anchor="ctr">
                    <a:lnB w="12700" cap="flat" cmpd="sng">
                      <a:solidFill>
                        <a:srgbClr val="BED7D3"/>
                      </a:solidFill>
                      <a:prstDash val="solid"/>
                      <a:round/>
                      <a:headEnd type="none" w="sm" len="sm"/>
                      <a:tailEnd type="none" w="sm" len="sm"/>
                    </a:lnB>
                    <a:solidFill>
                      <a:srgbClr val="F3F3F3"/>
                    </a:solidFill>
                  </a:tcPr>
                </a:tc>
                <a:extLst>
                  <a:ext uri="{0D108BD9-81ED-4DB2-BD59-A6C34878D82A}">
                    <a16:rowId xmlns:a16="http://schemas.microsoft.com/office/drawing/2014/main" val="10006"/>
                  </a:ext>
                </a:extLst>
              </a:tr>
              <a:tr h="438229">
                <a:tc>
                  <a:txBody>
                    <a:bodyPr/>
                    <a:lstStyle/>
                    <a:p>
                      <a:pPr marL="0" lvl="0" indent="0" algn="ctr" rtl="0">
                        <a:spcBef>
                          <a:spcPts val="0"/>
                        </a:spcBef>
                        <a:spcAft>
                          <a:spcPts val="0"/>
                        </a:spcAft>
                        <a:buNone/>
                      </a:pPr>
                      <a:r>
                        <a:rPr lang="es" sz="1200" b="0" i="0" u="none" baseline="0">
                          <a:latin typeface="Calibri"/>
                          <a:ea typeface="Calibri"/>
                          <a:cs typeface="Calibri"/>
                          <a:sym typeface="Calibri"/>
                        </a:rPr>
                        <a:t>Respondo rápidamente y con calma en las emergencias.</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extLst>
                  <a:ext uri="{0D108BD9-81ED-4DB2-BD59-A6C34878D82A}">
                    <a16:rowId xmlns:a16="http://schemas.microsoft.com/office/drawing/2014/main" val="10007"/>
                  </a:ext>
                </a:extLst>
              </a:tr>
              <a:tr h="615097">
                <a:tc>
                  <a:txBody>
                    <a:bodyPr/>
                    <a:lstStyle/>
                    <a:p>
                      <a:pPr marL="0" lvl="0" indent="0" algn="ctr" rtl="0">
                        <a:spcBef>
                          <a:spcPts val="0"/>
                        </a:spcBef>
                        <a:spcAft>
                          <a:spcPts val="0"/>
                        </a:spcAft>
                        <a:buNone/>
                      </a:pPr>
                      <a:r>
                        <a:rPr lang="es" sz="1200" b="0" i="0" u="none" baseline="0">
                          <a:latin typeface="Calibri"/>
                          <a:ea typeface="Calibri"/>
                          <a:cs typeface="Calibri"/>
                          <a:sym typeface="Calibri"/>
                        </a:rPr>
                        <a:t>Sigo las directrices con precisión y cumplo con normas estrictas de exactitud. </a:t>
                      </a:r>
                      <a:endParaRPr sz="1200">
                        <a:latin typeface="Calibri"/>
                        <a:ea typeface="Calibri"/>
                        <a:cs typeface="Calibri"/>
                        <a:sym typeface="Calibri"/>
                      </a:endParaRPr>
                    </a:p>
                  </a:txBody>
                  <a:tcPr marL="73025" marR="73025" marT="73025" marB="73025" anchor="ctr">
                    <a:lnR w="12700" cap="flat" cmpd="sng">
                      <a:solidFill>
                        <a:srgbClr val="BED7D3"/>
                      </a:solidFill>
                      <a:prstDash val="solid"/>
                      <a:round/>
                      <a:headEnd type="none" w="sm" len="sm"/>
                      <a:tailEnd type="none" w="sm" len="sm"/>
                    </a:lnR>
                    <a:solidFill>
                      <a:srgbClr val="F3F3F3"/>
                    </a:solidFill>
                  </a:tcPr>
                </a:tc>
                <a:tc>
                  <a:txBody>
                    <a:bodyPr/>
                    <a:lstStyle/>
                    <a:p>
                      <a:pPr marL="0" lvl="0" indent="0" algn="ctr" rtl="0">
                        <a:spcBef>
                          <a:spcPts val="0"/>
                        </a:spcBef>
                        <a:spcAft>
                          <a:spcPts val="0"/>
                        </a:spcAft>
                        <a:buNone/>
                      </a:pPr>
                      <a:endParaRPr sz="1200">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999999"/>
                    </a:solidFill>
                  </a:tcPr>
                </a:tc>
                <a:tc>
                  <a:txBody>
                    <a:bodyPr/>
                    <a:lstStyle/>
                    <a:p>
                      <a:pPr marL="0" lvl="0" indent="0" algn="l" rtl="0">
                        <a:spcBef>
                          <a:spcPts val="1000"/>
                        </a:spcBef>
                        <a:spcAft>
                          <a:spcPts val="0"/>
                        </a:spcAft>
                        <a:buNone/>
                      </a:pPr>
                      <a:r>
                        <a:rPr lang="es" sz="1200" b="1" i="0" u="none" baseline="0" dirty="0">
                          <a:solidFill>
                            <a:srgbClr val="910D28"/>
                          </a:solidFill>
                          <a:highlight>
                            <a:schemeClr val="lt1"/>
                          </a:highlight>
                          <a:latin typeface="Calibri"/>
                          <a:ea typeface="Calibri"/>
                          <a:cs typeface="Calibri"/>
                          <a:sym typeface="Calibri"/>
                        </a:rPr>
                        <a:t>Total de la Tarjeta de encuesta 8:</a:t>
                      </a:r>
                      <a:endParaRPr sz="1200" dirty="0">
                        <a:solidFill>
                          <a:schemeClr val="dk1"/>
                        </a:solidFill>
                        <a:latin typeface="Calibri"/>
                        <a:ea typeface="Calibri"/>
                        <a:cs typeface="Calibri"/>
                        <a:sym typeface="Calibri"/>
                      </a:endParaRPr>
                    </a:p>
                    <a:p>
                      <a:pPr marL="0" lvl="0" indent="0" algn="ctr" rtl="0">
                        <a:spcBef>
                          <a:spcPts val="0"/>
                        </a:spcBef>
                        <a:spcAft>
                          <a:spcPts val="0"/>
                        </a:spcAft>
                        <a:buNone/>
                      </a:pPr>
                      <a:endParaRPr sz="1200" b="1" dirty="0">
                        <a:solidFill>
                          <a:srgbClr val="910D28"/>
                        </a:solidFill>
                        <a:latin typeface="Calibri"/>
                        <a:ea typeface="Calibri"/>
                        <a:cs typeface="Calibri"/>
                        <a:sym typeface="Calibri"/>
                      </a:endParaRPr>
                    </a:p>
                  </a:txBody>
                  <a:tcPr marL="73025" marR="73025" marT="73025" marB="73025" anchor="ctr">
                    <a:lnL w="12700" cap="flat" cmpd="sng">
                      <a:solidFill>
                        <a:srgbClr val="BED7D3"/>
                      </a:solidFill>
                      <a:prstDash val="solid"/>
                      <a:round/>
                      <a:headEnd type="none" w="sm" len="sm"/>
                      <a:tailEnd type="none" w="sm" len="sm"/>
                    </a:lnL>
                    <a:lnR w="12700" cap="flat" cmpd="sng">
                      <a:solidFill>
                        <a:srgbClr val="BED7D3"/>
                      </a:solidFill>
                      <a:prstDash val="solid"/>
                      <a:round/>
                      <a:headEnd type="none" w="sm" len="sm"/>
                      <a:tailEnd type="none" w="sm" len="sm"/>
                    </a:lnR>
                    <a:lnT w="12700" cap="flat" cmpd="sng">
                      <a:solidFill>
                        <a:srgbClr val="BED7D3"/>
                      </a:solidFill>
                      <a:prstDash val="solid"/>
                      <a:round/>
                      <a:headEnd type="none" w="sm" len="sm"/>
                      <a:tailEnd type="none" w="sm" len="sm"/>
                    </a:lnT>
                    <a:lnB w="12700" cap="flat" cmpd="sng">
                      <a:solidFill>
                        <a:srgbClr val="BED7D3"/>
                      </a:solidFill>
                      <a:prstDash val="solid"/>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2680</Words>
  <Application>Microsoft Office PowerPoint</Application>
  <PresentationFormat>On-screen Show (16:9)</PresentationFormat>
  <Paragraphs>405</Paragraphs>
  <Slides>18</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Simple Light</vt:lpstr>
      <vt:lpstr>ENCUESTA SOBRE LAS FAMILIAS PROFESIONALES DE K20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ENCUESTA SOBRE LAS FAMILIAS PROFESIONALES DE K20 </dc:title>
  <cp:lastModifiedBy>Anita Venu</cp:lastModifiedBy>
  <cp:revision>1</cp:revision>
  <dcterms:modified xsi:type="dcterms:W3CDTF">2022-06-27T16:22:58Z</dcterms:modified>
</cp:coreProperties>
</file>