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FC47B6E-E68B-413D-BFC9-07C8349580ED}">
  <a:tblStyle styleId="{3FC47B6E-E68B-413D-BFC9-07C8349580ED}" styleName="Table_0">
    <a:wholeTbl>
      <a:tcTxStyle>
        <a:font>
          <a:latin typeface="Arial"/>
          <a:ea typeface="Arial"/>
          <a:cs typeface="Arial"/>
        </a:font>
        <a:srgbClr val="000000"/>
      </a:tcTxStyle>
      <a:tcStyle>
        <a:tcBdr>
          <a:left>
            <a:ln w="12700" cap="flat" cmpd="sng">
              <a:solidFill>
                <a:srgbClr val="BED7D3"/>
              </a:solidFill>
              <a:prstDash val="solid"/>
              <a:round/>
              <a:headEnd type="none" w="sm" len="sm"/>
              <a:tailEnd type="none" w="sm" len="sm"/>
            </a:ln>
          </a:left>
          <a:right>
            <a:ln w="12700" cap="flat" cmpd="sng">
              <a:solidFill>
                <a:srgbClr val="BED7D3"/>
              </a:solidFill>
              <a:prstDash val="solid"/>
              <a:round/>
              <a:headEnd type="none" w="sm" len="sm"/>
              <a:tailEnd type="none" w="sm" len="sm"/>
            </a:ln>
          </a:right>
          <a:top>
            <a:ln w="12700" cap="flat" cmpd="sng">
              <a:solidFill>
                <a:srgbClr val="BED7D3"/>
              </a:solidFill>
              <a:prstDash val="solid"/>
              <a:round/>
              <a:headEnd type="none" w="sm" len="sm"/>
              <a:tailEnd type="none" w="sm" len="sm"/>
            </a:ln>
          </a:top>
          <a:bottom>
            <a:ln w="12700" cap="flat" cmpd="sng">
              <a:solidFill>
                <a:srgbClr val="BED7D3"/>
              </a:solidFill>
              <a:prstDash val="solid"/>
              <a:round/>
              <a:headEnd type="none" w="sm" len="sm"/>
              <a:tailEnd type="none" w="sm" len="sm"/>
            </a:ln>
          </a:bottom>
          <a:insideH>
            <a:ln w="12700" cap="flat" cmpd="sng">
              <a:solidFill>
                <a:srgbClr val="BED7D3"/>
              </a:solidFill>
              <a:prstDash val="solid"/>
              <a:round/>
              <a:headEnd type="none" w="sm" len="sm"/>
              <a:tailEnd type="none" w="sm" len="sm"/>
            </a:ln>
          </a:insideH>
          <a:insideV>
            <a:ln w="12700" cap="flat" cmpd="sng">
              <a:solidFill>
                <a:srgbClr val="BED7D3"/>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8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3863e726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3863e726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3863e7263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3863e7263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3863e7263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3863e726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3863e7263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3863e726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3863e726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3863e726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3863e7263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3863e726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3863e7263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3863e726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3863e726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3863e726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3863e726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3863e726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3863e726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3863e726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3863e726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3863e726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3863e726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3863e726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3863e7263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3863e7263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3863e7263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73863e726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3863e7263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3863e726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3863e7263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3863e7263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3863e7263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3863e726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144989"/>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s" sz="1600" b="1" i="0" u="none" cap="small" baseline="0" dirty="0">
                <a:latin typeface="Calibri"/>
                <a:ea typeface="Calibri"/>
                <a:cs typeface="Calibri"/>
                <a:sym typeface="Calibri"/>
              </a:rPr>
              <a:t>ENCUESTA SOBRE LAS FAMILIAS PROFESIONALES DE K20 </a:t>
            </a:r>
            <a:endParaRPr dirty="0"/>
          </a:p>
        </p:txBody>
      </p:sp>
      <p:sp>
        <p:nvSpPr>
          <p:cNvPr id="55" name="Google Shape;55;p13"/>
          <p:cNvSpPr txBox="1">
            <a:spLocks noGrp="1"/>
          </p:cNvSpPr>
          <p:nvPr>
            <p:ph type="body" idx="1"/>
          </p:nvPr>
        </p:nvSpPr>
        <p:spPr>
          <a:xfrm>
            <a:off x="311700" y="852439"/>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s" sz="900" b="0" i="0" u="none" baseline="0" dirty="0">
                <a:solidFill>
                  <a:schemeClr val="dk1"/>
                </a:solidFill>
                <a:latin typeface="Calibri"/>
                <a:ea typeface="Calibri"/>
                <a:cs typeface="Calibri"/>
                <a:sym typeface="Calibri"/>
              </a:rPr>
              <a:t>¡El programa GEAR UP del Centro K20 quiere ayudarte a explorar opciones profesionales! Esta actividad sobre las familias profesionales te ayudará a pensar en tus habilidades, personalidad e intereses para identificar las familias que podrían ser adecuados para ti. Aunque es probable que tus intereses cambien a lo largo de los años, la Encuesta de familias profesionales es un buen punto de partida para empezar a explorar, pero el viaje no termina ahí. Puedes utilizar lo que aprendas en esta encuesta y aplicarlo a otras actividades y exploraciones profesionales. </a:t>
            </a: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s" sz="900" b="1" i="0" u="none" baseline="0" dirty="0">
                <a:solidFill>
                  <a:schemeClr val="dk1"/>
                </a:solidFill>
                <a:latin typeface="Calibri"/>
                <a:ea typeface="Calibri"/>
                <a:cs typeface="Calibri"/>
                <a:sym typeface="Calibri"/>
              </a:rPr>
              <a:t>¿Qué es una familia profesional?</a:t>
            </a:r>
            <a:r>
              <a:rPr lang="es" sz="900" b="0" i="0" u="none" baseline="0" dirty="0">
                <a:solidFill>
                  <a:schemeClr val="dk1"/>
                </a:solidFill>
                <a:latin typeface="Calibri"/>
                <a:ea typeface="Calibri"/>
                <a:cs typeface="Calibri"/>
                <a:sym typeface="Calibri"/>
              </a:rPr>
              <a:t> Una familia profesional es un grupo de trabajos que son similares. Si te gusta un trabajo de una familia profesional, probablemente encontrarás otros trabajos en esa familia que también te gustarán.</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dirty="0">
                <a:solidFill>
                  <a:srgbClr val="910D28"/>
                </a:solidFill>
                <a:highlight>
                  <a:schemeClr val="lt1"/>
                </a:highlight>
                <a:latin typeface="Calibri"/>
                <a:ea typeface="Calibri"/>
                <a:cs typeface="Calibri"/>
                <a:sym typeface="Calibri"/>
              </a:rPr>
              <a:t>Materiales</a:t>
            </a:r>
            <a:endParaRPr sz="14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Algo con lo que puedas escribir.</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Copias en papel de cada tarjeta de encuesta, o una hoja en blanco para llevar la cuenta.</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s" sz="1200" b="1" i="0" u="none" baseline="0" dirty="0">
                <a:solidFill>
                  <a:srgbClr val="910D28"/>
                </a:solidFill>
                <a:highlight>
                  <a:schemeClr val="lt1"/>
                </a:highlight>
                <a:latin typeface="Calibri"/>
                <a:ea typeface="Calibri"/>
                <a:cs typeface="Calibri"/>
                <a:sym typeface="Calibri"/>
              </a:rPr>
              <a:t>Instrucciones</a:t>
            </a:r>
            <a:endParaRPr sz="20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Imprime las siguientes tarjetas de encuesta. Si no puedes imprimirlas, puedes utilizar un papel en blanco para anotar tu puntuación.</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Para iniciar la Encuesta de familias profesionales, comienza con la Tarjeta de encuesta 1. Lee cada una de las afirmaciones de la Tarjeta de encuesta 1.</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En la tarjeta de encuesta, marca cada afirmación con la que estés de acuerdo. Por cada afirmación con la que estés de acuerdo, date un punto.  </a:t>
            </a:r>
            <a:endParaRPr sz="900" dirty="0">
              <a:solidFill>
                <a:schemeClr val="dk1"/>
              </a:solidFill>
              <a:latin typeface="Calibri"/>
              <a:ea typeface="Calibri"/>
              <a:cs typeface="Calibri"/>
              <a:sym typeface="Calibri"/>
            </a:endParaRPr>
          </a:p>
          <a:p>
            <a:pPr marL="914400" lvl="1" indent="-285750" algn="l" rtl="0">
              <a:lnSpc>
                <a:spcPct val="100000"/>
              </a:lnSpc>
              <a:spcBef>
                <a:spcPts val="0"/>
              </a:spcBef>
              <a:spcAft>
                <a:spcPts val="0"/>
              </a:spcAft>
              <a:buClr>
                <a:schemeClr val="dk1"/>
              </a:buClr>
              <a:buSzPts val="900"/>
              <a:buFont typeface="Calibri"/>
              <a:buChar char="○"/>
            </a:pPr>
            <a:r>
              <a:rPr lang="es" sz="900" b="0" i="0" u="none" baseline="0" dirty="0">
                <a:solidFill>
                  <a:schemeClr val="dk1"/>
                </a:solidFill>
                <a:latin typeface="Calibri"/>
                <a:ea typeface="Calibri"/>
                <a:cs typeface="Calibri"/>
                <a:sym typeface="Calibri"/>
              </a:rPr>
              <a:t>Si no imprimiste las tarjetas de encuesta, utiliza una hoja en blanco para llevar la cuenta del número de afirmaciones con las que estás de acuerdo. Etiqueta este recuento como "Tarjeta de encuesta 1".</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Cuenta el total de puntos de la Tarjeta de encuesta 1.  Puedes sumar tus puntos en la esquina inferior derecha, junto al "Total de la tarjeta de encuesta", o en tu hoja en blanco.  </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Repite este proceso con las 15 tarjetas de encuesta restantes.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Determina tus tres familias profesionales principales en función de las tres tarjetas de encuesta que tengan el mayor número de puntos.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s" sz="900" b="0" i="0" u="none" baseline="0" dirty="0">
                <a:solidFill>
                  <a:schemeClr val="dk1"/>
                </a:solidFill>
                <a:latin typeface="Calibri"/>
                <a:ea typeface="Calibri"/>
                <a:cs typeface="Calibri"/>
                <a:sym typeface="Calibri"/>
              </a:rPr>
              <a:t>Una vez que tenga tus tres familias profesionales principales, continúa con el siguiente paso de esta actividad.</a:t>
            </a:r>
            <a:endParaRPr sz="9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endParaRPr sz="900" dirty="0">
              <a:solidFill>
                <a:schemeClr val="dk1"/>
              </a:solidFill>
              <a:latin typeface="Calibri"/>
              <a:ea typeface="Calibri"/>
              <a:cs typeface="Calibri"/>
              <a:sym typeface="Calibri"/>
            </a:endParaRPr>
          </a:p>
          <a:p>
            <a:pPr marL="0" lvl="0" indent="0" algn="l" rtl="0">
              <a:spcBef>
                <a:spcPts val="0"/>
              </a:spcBef>
              <a:spcAft>
                <a:spcPts val="0"/>
              </a:spcAft>
              <a:buNone/>
            </a:pPr>
            <a:r>
              <a:rPr lang="es" sz="900" b="1" i="0" u="none" baseline="0" dirty="0">
                <a:solidFill>
                  <a:schemeClr val="dk1"/>
                </a:solidFill>
                <a:latin typeface="Calibri"/>
                <a:ea typeface="Calibri"/>
                <a:cs typeface="Calibri"/>
                <a:sym typeface="Calibri"/>
              </a:rPr>
              <a:t>Nota: </a:t>
            </a:r>
            <a:r>
              <a:rPr lang="es" sz="900" b="0" i="0" u="none" baseline="0" dirty="0">
                <a:solidFill>
                  <a:schemeClr val="dk1"/>
                </a:solidFill>
                <a:latin typeface="Calibri"/>
                <a:ea typeface="Calibri"/>
                <a:cs typeface="Calibri"/>
                <a:sym typeface="Calibri"/>
              </a:rPr>
              <a:t>Completar esto puede tardarte un par de días. Además, tus intereses pueden cambiar con el tiempo y puede que revises esta encuesta y estas opciones a lo largo de tu carrera educativa.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00" name="Google Shape;100;p22"/>
          <p:cNvGraphicFramePr/>
          <p:nvPr>
            <p:extLst>
              <p:ext uri="{D42A27DB-BD31-4B8C-83A1-F6EECF244321}">
                <p14:modId xmlns:p14="http://schemas.microsoft.com/office/powerpoint/2010/main" val="3037115732"/>
              </p:ext>
            </p:extLst>
          </p:nvPr>
        </p:nvGraphicFramePr>
        <p:xfrm>
          <a:off x="-37" y="1"/>
          <a:ext cx="9144000" cy="4034690"/>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0889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9</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4672">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1992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investigar nuevos lugares y actividades.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tacto.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lenguaje/Expresión oral</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19920">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Trabajo bien con todo tipo de personas de todas las edades.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motivación propia.</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Lengua extranjera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0889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organizar actividades en las que otras personas se diviertan.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Trabajo bien con los demás.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sociales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263218">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un horario flexible.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extrovertido.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Marketing</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263218">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ayudar a la gente a decidirse.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enfado con dificultad.</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Servicios de alimentación</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0889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comunico con facilidad, tacto y cortesía.</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31992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conocer otras culturas.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9:</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graphicFrame>
        <p:nvGraphicFramePr>
          <p:cNvPr id="105" name="Google Shape;105;p23"/>
          <p:cNvGraphicFramePr/>
          <p:nvPr>
            <p:extLst>
              <p:ext uri="{D42A27DB-BD31-4B8C-83A1-F6EECF244321}">
                <p14:modId xmlns:p14="http://schemas.microsoft.com/office/powerpoint/2010/main" val="3028836692"/>
              </p:ext>
            </p:extLst>
          </p:nvPr>
        </p:nvGraphicFramePr>
        <p:xfrm>
          <a:off x="-37" y="25"/>
          <a:ext cx="9144000" cy="4438523"/>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29383">
                <a:tc gridSpan="3">
                  <a:txBody>
                    <a:bodyPr/>
                    <a:lstStyle/>
                    <a:p>
                      <a:pPr marL="0" lvl="0" indent="0" algn="ctr" rtl="0">
                        <a:lnSpc>
                          <a:spcPct val="115000"/>
                        </a:lnSpc>
                        <a:spcBef>
                          <a:spcPts val="0"/>
                        </a:spcBef>
                        <a:spcAft>
                          <a:spcPts val="600"/>
                        </a:spcAft>
                        <a:buNone/>
                      </a:pPr>
                      <a:r>
                        <a:rPr lang="es" sz="1200" b="1" i="0" u="none" baseline="0">
                          <a:solidFill>
                            <a:schemeClr val="lt1"/>
                          </a:solidFill>
                          <a:latin typeface="Calibri"/>
                          <a:ea typeface="Calibri"/>
                          <a:cs typeface="Calibri"/>
                          <a:sym typeface="Calibri"/>
                        </a:rPr>
                        <a:t>Tarjeta de encuesta 10</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1418">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87518">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preocupan las personas, sus necesidades y sus problemas.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buen comunicador/buen oyente.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87518">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participar en los servicios comunitarios y/o en el voluntariado.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afectuoso.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Psicología/Sociología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87518">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capaz de escuchar los puntos de vista de los demás.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No soy materialista.</a:t>
                      </a:r>
                      <a:endParaRPr sz="1200" dirty="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de la familia y del consumidor</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31661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ayudar a la gente a dar lo mejor de sí mismos.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Utilizo la intuición y la lógica.</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Finanzas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387518">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personas desde la edad preescolar hasta la tercera edad.</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No juzgo.</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Lengua extranjera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316615">
                <a:tc>
                  <a:txBody>
                    <a:bodyPr/>
                    <a:lstStyle/>
                    <a:p>
                      <a:pPr marL="0" lvl="0" indent="0" algn="ctr" rtl="0">
                        <a:spcBef>
                          <a:spcPts val="0"/>
                        </a:spcBef>
                        <a:spcAft>
                          <a:spcPts val="0"/>
                        </a:spcAft>
                        <a:buClr>
                          <a:schemeClr val="dk1"/>
                        </a:buClr>
                        <a:buSzPts val="1100"/>
                        <a:buFont typeface="Arial"/>
                        <a:buNone/>
                      </a:pPr>
                      <a:r>
                        <a:rPr lang="es" sz="1200" b="0" i="0" u="none" baseline="0">
                          <a:solidFill>
                            <a:schemeClr val="dk1"/>
                          </a:solidFill>
                          <a:latin typeface="Calibri"/>
                          <a:ea typeface="Calibri"/>
                          <a:cs typeface="Calibri"/>
                          <a:sym typeface="Calibri"/>
                        </a:rPr>
                        <a:t>A menudo pienso en nuevas formas de hacer las cosas.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380574">
                <a:tc>
                  <a:txBody>
                    <a:bodyPr/>
                    <a:lstStyle/>
                    <a:p>
                      <a:pPr marL="0" lvl="0" indent="0" algn="ctr" rtl="0">
                        <a:spcBef>
                          <a:spcPts val="0"/>
                        </a:spcBef>
                        <a:spcAft>
                          <a:spcPts val="0"/>
                        </a:spcAft>
                        <a:buNone/>
                      </a:pPr>
                      <a:r>
                        <a:rPr lang="es" sz="1200" b="0" i="0" u="none" baseline="0">
                          <a:latin typeface="Calibri"/>
                          <a:ea typeface="Calibri"/>
                          <a:cs typeface="Calibri"/>
                          <a:sym typeface="Calibri"/>
                        </a:rPr>
                        <a:t>Hago amistad con diferentes tipos de personas.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10:</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aphicFrame>
        <p:nvGraphicFramePr>
          <p:cNvPr id="110" name="Google Shape;110;p24"/>
          <p:cNvGraphicFramePr/>
          <p:nvPr>
            <p:extLst>
              <p:ext uri="{D42A27DB-BD31-4B8C-83A1-F6EECF244321}">
                <p14:modId xmlns:p14="http://schemas.microsoft.com/office/powerpoint/2010/main" val="2427956581"/>
              </p:ext>
            </p:extLst>
          </p:nvPr>
        </p:nvGraphicFramePr>
        <p:xfrm>
          <a:off x="-12" y="14248"/>
          <a:ext cx="9144000" cy="4431969"/>
        </p:xfrm>
        <a:graphic>
          <a:graphicData uri="http://schemas.openxmlformats.org/drawingml/2006/table">
            <a:tbl>
              <a:tblPr bandRow="1">
                <a:noFill/>
                <a:tableStyleId>{3FC47B6E-E68B-413D-BFC9-07C8349580ED}</a:tableStyleId>
              </a:tblPr>
              <a:tblGrid>
                <a:gridCol w="4280950">
                  <a:extLst>
                    <a:ext uri="{9D8B030D-6E8A-4147-A177-3AD203B41FA5}">
                      <a16:colId xmlns:a16="http://schemas.microsoft.com/office/drawing/2014/main" val="20000"/>
                    </a:ext>
                  </a:extLst>
                </a:gridCol>
                <a:gridCol w="2431525">
                  <a:extLst>
                    <a:ext uri="{9D8B030D-6E8A-4147-A177-3AD203B41FA5}">
                      <a16:colId xmlns:a16="http://schemas.microsoft.com/office/drawing/2014/main" val="20001"/>
                    </a:ext>
                  </a:extLst>
                </a:gridCol>
                <a:gridCol w="2431525">
                  <a:extLst>
                    <a:ext uri="{9D8B030D-6E8A-4147-A177-3AD203B41FA5}">
                      <a16:colId xmlns:a16="http://schemas.microsoft.com/office/drawing/2014/main" val="20002"/>
                    </a:ext>
                  </a:extLst>
                </a:gridCol>
              </a:tblGrid>
              <a:tr h="57163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11</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6793">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3292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computadoras.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pensador lógico.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32921">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Disfruto resolviendo problemas difíciles.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bueno con los pequeños detalles.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3292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averiguar cómo funcionan los procesos de las máquinas.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No me rindo fácilmente.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Tecnología informática/Aplicaciones informáticas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32921">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Leer manuales técnicos me resulta divertido. </a:t>
                      </a:r>
                      <a:endParaRPr sz="1200" dirty="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una buena capacidad de concentración.</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Comunicaciones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32921">
                <a:tc>
                  <a:txBody>
                    <a:bodyPr/>
                    <a:lstStyle/>
                    <a:p>
                      <a:pPr marL="0" lvl="0" indent="0" algn="ctr" rtl="0">
                        <a:spcBef>
                          <a:spcPts val="0"/>
                        </a:spcBef>
                        <a:spcAft>
                          <a:spcPts val="0"/>
                        </a:spcAft>
                        <a:buNone/>
                      </a:pPr>
                      <a:r>
                        <a:rPr lang="es" sz="1200" b="0" i="0" u="none" baseline="0">
                          <a:latin typeface="Calibri"/>
                          <a:ea typeface="Calibri"/>
                          <a:cs typeface="Calibri"/>
                          <a:sym typeface="Calibri"/>
                        </a:rPr>
                        <a:t>El cambio no me molesta.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cuidadoso y exigente.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Diseño gráfico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3544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jugar a los videojuegos y averiguar cómo funcionan.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09227">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concentrarme durante mucho tiempo.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11:</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graphicFrame>
        <p:nvGraphicFramePr>
          <p:cNvPr id="115" name="Google Shape;115;p25"/>
          <p:cNvGraphicFramePr/>
          <p:nvPr>
            <p:extLst>
              <p:ext uri="{D42A27DB-BD31-4B8C-83A1-F6EECF244321}">
                <p14:modId xmlns:p14="http://schemas.microsoft.com/office/powerpoint/2010/main" val="581360985"/>
              </p:ext>
            </p:extLst>
          </p:nvPr>
        </p:nvGraphicFramePr>
        <p:xfrm>
          <a:off x="-37" y="-25"/>
          <a:ext cx="9144000" cy="4329133"/>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22632">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12</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8722">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04067">
                <a:tc>
                  <a:txBody>
                    <a:bodyPr/>
                    <a:lstStyle/>
                    <a:p>
                      <a:pPr marL="0" lvl="0" indent="0" algn="ctr" rtl="0">
                        <a:spcBef>
                          <a:spcPts val="0"/>
                        </a:spcBef>
                        <a:spcAft>
                          <a:spcPts val="0"/>
                        </a:spcAft>
                        <a:buNone/>
                      </a:pPr>
                      <a:r>
                        <a:rPr lang="es" sz="1200" b="0" i="0" u="none" baseline="0">
                          <a:latin typeface="Calibri"/>
                          <a:ea typeface="Calibri"/>
                          <a:cs typeface="Calibri"/>
                          <a:sym typeface="Calibri"/>
                        </a:rPr>
                        <a:t>Tomo decisiones basadas en lo que noto.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aventurero.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0406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ser líder.</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confiable.</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Psicología/Sociología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04067">
                <a:tc>
                  <a:txBody>
                    <a:bodyPr/>
                    <a:lstStyle/>
                    <a:p>
                      <a:pPr marL="0" lvl="0" indent="0" algn="ctr" rtl="0">
                        <a:spcBef>
                          <a:spcPts val="0"/>
                        </a:spcBef>
                        <a:spcAft>
                          <a:spcPts val="0"/>
                        </a:spcAft>
                        <a:buNone/>
                      </a:pPr>
                      <a:r>
                        <a:rPr lang="es" sz="1200" b="0" i="0" u="none" baseline="0">
                          <a:latin typeface="Calibri"/>
                          <a:ea typeface="Calibri"/>
                          <a:cs typeface="Calibri"/>
                          <a:sym typeface="Calibri"/>
                        </a:rPr>
                        <a:t>Respeto las normas y los reglamentos.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con mentalidad comunitaria.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Gobierno/Historia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04067">
                <a:tc>
                  <a:txBody>
                    <a:bodyPr/>
                    <a:lstStyle/>
                    <a:p>
                      <a:pPr marL="0" lvl="0" indent="0" algn="ctr" rtl="0">
                        <a:spcBef>
                          <a:spcPts val="0"/>
                        </a:spcBef>
                        <a:spcAft>
                          <a:spcPts val="0"/>
                        </a:spcAft>
                        <a:buNone/>
                      </a:pPr>
                      <a:r>
                        <a:rPr lang="es" sz="1200" b="0" i="0" u="none" baseline="0">
                          <a:latin typeface="Calibri"/>
                          <a:ea typeface="Calibri"/>
                          <a:cs typeface="Calibri"/>
                          <a:sym typeface="Calibri"/>
                        </a:rPr>
                        <a:t>Debatir y ganar argumentos es divertido.</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decidido.</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Fuerzas del orden </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28722">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observar y analizar el comportamiento de los demás.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positiva.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Primeros auxilios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0406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interactuar con otras personas.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28722">
                <a:tc>
                  <a:txBody>
                    <a:bodyPr/>
                    <a:lstStyle/>
                    <a:p>
                      <a:pPr marL="0" lvl="0" indent="0" algn="ctr" rtl="0">
                        <a:spcBef>
                          <a:spcPts val="0"/>
                        </a:spcBef>
                        <a:spcAft>
                          <a:spcPts val="0"/>
                        </a:spcAft>
                        <a:buNone/>
                      </a:pPr>
                      <a:r>
                        <a:rPr lang="es" sz="1200" b="0" i="0" u="none" baseline="0">
                          <a:latin typeface="Calibri"/>
                          <a:ea typeface="Calibri"/>
                          <a:cs typeface="Calibri"/>
                          <a:sym typeface="Calibri"/>
                        </a:rPr>
                        <a:t>Se me da bien trabajar bajo presión.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12:</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Google Shape;120;p26"/>
          <p:cNvGraphicFramePr/>
          <p:nvPr>
            <p:extLst>
              <p:ext uri="{D42A27DB-BD31-4B8C-83A1-F6EECF244321}">
                <p14:modId xmlns:p14="http://schemas.microsoft.com/office/powerpoint/2010/main" val="2400849996"/>
              </p:ext>
            </p:extLst>
          </p:nvPr>
        </p:nvGraphicFramePr>
        <p:xfrm>
          <a:off x="-37" y="14264"/>
          <a:ext cx="9144000" cy="4329136"/>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53579">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13</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3698">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533643">
                <a:tc>
                  <a:txBody>
                    <a:bodyPr/>
                    <a:lstStyle/>
                    <a:p>
                      <a:pPr marL="0" lvl="0" indent="0" algn="ctr" rtl="0">
                        <a:spcBef>
                          <a:spcPts val="0"/>
                        </a:spcBef>
                        <a:spcAft>
                          <a:spcPts val="0"/>
                        </a:spcAft>
                        <a:buNone/>
                      </a:pPr>
                      <a:r>
                        <a:rPr lang="es" sz="1200" b="0" i="0" u="none" baseline="0">
                          <a:latin typeface="Calibri"/>
                          <a:ea typeface="Calibri"/>
                          <a:cs typeface="Calibri"/>
                          <a:sym typeface="Calibri"/>
                        </a:rPr>
                        <a:t>Aprendo mejor cuando trabajo con las manos.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práctico.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Matemáticas/Geometría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43530">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juntar las cosas.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observador.</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Química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533643">
                <a:tc>
                  <a:txBody>
                    <a:bodyPr/>
                    <a:lstStyle/>
                    <a:p>
                      <a:pPr marL="0" lvl="0" indent="0" algn="ctr" rtl="0">
                        <a:spcBef>
                          <a:spcPts val="0"/>
                        </a:spcBef>
                        <a:spcAft>
                          <a:spcPts val="0"/>
                        </a:spcAft>
                        <a:buNone/>
                      </a:pPr>
                      <a:r>
                        <a:rPr lang="es" sz="1200" b="0" i="0" u="none" baseline="0">
                          <a:latin typeface="Calibri"/>
                          <a:ea typeface="Calibri"/>
                          <a:cs typeface="Calibri"/>
                          <a:sym typeface="Calibri"/>
                        </a:rPr>
                        <a:t>Ver los resultados de una actividad es divertido.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Hago actividad física.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Comercio e Industria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53364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utilizar las matemáticas para encontrar soluciones a un problema.</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que piensa paso a paso.</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Física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33643">
                <a:tc>
                  <a:txBody>
                    <a:bodyPr/>
                    <a:lstStyle/>
                    <a:p>
                      <a:pPr marL="0" lvl="0" indent="0" algn="ctr" rtl="0">
                        <a:spcBef>
                          <a:spcPts val="0"/>
                        </a:spcBef>
                        <a:spcAft>
                          <a:spcPts val="0"/>
                        </a:spcAft>
                        <a:buNone/>
                      </a:pPr>
                      <a:r>
                        <a:rPr lang="es" sz="1200" b="0" i="0" u="none" baseline="0">
                          <a:latin typeface="Calibri"/>
                          <a:ea typeface="Calibri"/>
                          <a:cs typeface="Calibri"/>
                          <a:sym typeface="Calibri"/>
                        </a:rPr>
                        <a:t>Operar equipos y maquinaria es divertido.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coordinado.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72375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visualizar objetos tridimensionales a partir de dibujos.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13:</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graphicFrame>
        <p:nvGraphicFramePr>
          <p:cNvPr id="125" name="Google Shape;125;p27"/>
          <p:cNvGraphicFramePr/>
          <p:nvPr>
            <p:extLst>
              <p:ext uri="{D42A27DB-BD31-4B8C-83A1-F6EECF244321}">
                <p14:modId xmlns:p14="http://schemas.microsoft.com/office/powerpoint/2010/main" val="1218327845"/>
              </p:ext>
            </p:extLst>
          </p:nvPr>
        </p:nvGraphicFramePr>
        <p:xfrm>
          <a:off x="-37" y="-20"/>
          <a:ext cx="9144000" cy="4286269"/>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52731">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14</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242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4287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ir de compras.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energía.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4287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estar al mando.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competitivo.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532627">
                <a:tc>
                  <a:txBody>
                    <a:bodyPr/>
                    <a:lstStyle/>
                    <a:p>
                      <a:pPr marL="0" lvl="0" indent="0" algn="ctr" rtl="0">
                        <a:spcBef>
                          <a:spcPts val="0"/>
                        </a:spcBef>
                        <a:spcAft>
                          <a:spcPts val="0"/>
                        </a:spcAft>
                        <a:buNone/>
                      </a:pPr>
                      <a:r>
                        <a:rPr lang="es" sz="1200" b="0" i="0" u="none" baseline="0">
                          <a:latin typeface="Calibri"/>
                          <a:ea typeface="Calibri"/>
                          <a:cs typeface="Calibri"/>
                          <a:sym typeface="Calibri"/>
                        </a:rPr>
                        <a:t>Hacer exposiciones y promover ideas suena divertido.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creativo.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Negocios/Marketing</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53262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hacer presentaciones y disfruto hablando en público. </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una persona motivada.</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3262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persuadir a la gente para que compre o haga cosas.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persuasivo.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Aplicaciones informáticas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344856">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hablar con las personas.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32627">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tener oportunidades para ganar dinero extra.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14:</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graphicFrame>
        <p:nvGraphicFramePr>
          <p:cNvPr id="130" name="Google Shape;130;p28"/>
          <p:cNvGraphicFramePr/>
          <p:nvPr>
            <p:extLst>
              <p:ext uri="{D42A27DB-BD31-4B8C-83A1-F6EECF244321}">
                <p14:modId xmlns:p14="http://schemas.microsoft.com/office/powerpoint/2010/main" val="1074104120"/>
              </p:ext>
            </p:extLst>
          </p:nvPr>
        </p:nvGraphicFramePr>
        <p:xfrm>
          <a:off x="-37" y="75"/>
          <a:ext cx="9144000" cy="4402368"/>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94471">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15</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592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98746">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fórmulas.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detallista.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2"/>
                  </a:ext>
                </a:extLst>
              </a:tr>
              <a:tr h="46409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encontrar respuestas a las preguntas.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curioso.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extLst>
                  <a:ext uri="{0D108BD9-81ED-4DB2-BD59-A6C34878D82A}">
                    <a16:rowId xmlns:a16="http://schemas.microsoft.com/office/drawing/2014/main" val="10003"/>
                  </a:ext>
                </a:extLst>
              </a:tr>
              <a:tr h="464091">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Trabajar en un laboratorio es divertido.</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imparcial.</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Diseño técnico/Diseño asistido por computadora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4"/>
                  </a:ext>
                </a:extLst>
              </a:tr>
              <a:tr h="46409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averiguar cómo funcionan las cosas.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muy organizado.</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Electrónica/Redes informáticas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extLst>
                  <a:ext uri="{0D108BD9-81ED-4DB2-BD59-A6C34878D82A}">
                    <a16:rowId xmlns:a16="http://schemas.microsoft.com/office/drawing/2014/main" val="10005"/>
                  </a:ext>
                </a:extLst>
              </a:tr>
              <a:tr h="46409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explorar las nuevas tecnologías.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una mente para la mecánica.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Clases técnicas/de tecnología</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29435">
                <a:tc>
                  <a:txBody>
                    <a:bodyPr/>
                    <a:lstStyle/>
                    <a:p>
                      <a:pPr marL="0" lvl="0" indent="0" algn="ctr" rtl="0">
                        <a:spcBef>
                          <a:spcPts val="0"/>
                        </a:spcBef>
                        <a:spcAft>
                          <a:spcPts val="0"/>
                        </a:spcAft>
                        <a:buNone/>
                      </a:pPr>
                      <a:r>
                        <a:rPr lang="es" sz="1200" b="0" i="0" u="none" baseline="0">
                          <a:latin typeface="Calibri"/>
                          <a:ea typeface="Calibri"/>
                          <a:cs typeface="Calibri"/>
                          <a:sym typeface="Calibri"/>
                        </a:rPr>
                        <a:t>Experimentar para encontrar la mejor manera de hacer algo es divertido.</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46409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prestar atención a los detalles.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15:</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graphicFrame>
        <p:nvGraphicFramePr>
          <p:cNvPr id="135" name="Google Shape;135;p29"/>
          <p:cNvGraphicFramePr/>
          <p:nvPr>
            <p:extLst>
              <p:ext uri="{D42A27DB-BD31-4B8C-83A1-F6EECF244321}">
                <p14:modId xmlns:p14="http://schemas.microsoft.com/office/powerpoint/2010/main" val="3665739279"/>
              </p:ext>
            </p:extLst>
          </p:nvPr>
        </p:nvGraphicFramePr>
        <p:xfrm>
          <a:off x="-37" y="25"/>
          <a:ext cx="9144000" cy="4194661"/>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5863">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16</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8262">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84664">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viajar.</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realista.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Veo bien y tengo reflejos rápidos.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coordinado.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solidFill>
                            <a:schemeClr val="dk1"/>
                          </a:solidFill>
                          <a:latin typeface="Calibri"/>
                          <a:ea typeface="Calibri"/>
                          <a:cs typeface="Calibri"/>
                          <a:sym typeface="Calibri"/>
                        </a:rPr>
                        <a:t>Comercio e Industria</a:t>
                      </a:r>
                      <a:r>
                        <a:rPr lang="es" sz="1200" b="0" i="0" u="none" baseline="0">
                          <a:latin typeface="Calibri"/>
                          <a:ea typeface="Calibri"/>
                          <a:cs typeface="Calibri"/>
                          <a:sym typeface="Calibri"/>
                        </a:rPr>
                        <a:t>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resolver problemas mecánicos.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mecánico.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físicas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diseñar procesos que funcionen bien.</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observador.</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anticiparme a las necesidades y prepararme para satisfacerlas.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Soy planificador.</a:t>
                      </a:r>
                      <a:endParaRPr sz="1200" dirty="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Lengua extranjera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conducir o montar en diferentes vehículos.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44218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trasladar las cosas de un lugar a otro.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16:</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0" name="Google Shape;140;p30"/>
          <p:cNvGraphicFramePr/>
          <p:nvPr>
            <p:extLst>
              <p:ext uri="{D42A27DB-BD31-4B8C-83A1-F6EECF244321}">
                <p14:modId xmlns:p14="http://schemas.microsoft.com/office/powerpoint/2010/main" val="1669841373"/>
              </p:ext>
            </p:extLst>
          </p:nvPr>
        </p:nvGraphicFramePr>
        <p:xfrm>
          <a:off x="718963" y="77788"/>
          <a:ext cx="7706050" cy="4825873"/>
        </p:xfrm>
        <a:graphic>
          <a:graphicData uri="http://schemas.openxmlformats.org/drawingml/2006/table">
            <a:tbl>
              <a:tblPr bandRow="1">
                <a:noFill/>
                <a:tableStyleId>{3FC47B6E-E68B-413D-BFC9-07C8349580ED}</a:tableStyleId>
              </a:tblPr>
              <a:tblGrid>
                <a:gridCol w="3853025">
                  <a:extLst>
                    <a:ext uri="{9D8B030D-6E8A-4147-A177-3AD203B41FA5}">
                      <a16:colId xmlns:a16="http://schemas.microsoft.com/office/drawing/2014/main" val="20000"/>
                    </a:ext>
                  </a:extLst>
                </a:gridCol>
                <a:gridCol w="3853025">
                  <a:extLst>
                    <a:ext uri="{9D8B030D-6E8A-4147-A177-3AD203B41FA5}">
                      <a16:colId xmlns:a16="http://schemas.microsoft.com/office/drawing/2014/main" val="20001"/>
                    </a:ext>
                  </a:extLst>
                </a:gridCol>
              </a:tblGrid>
              <a:tr h="257967">
                <a:tc gridSpan="2">
                  <a:txBody>
                    <a:bodyPr/>
                    <a:lstStyle/>
                    <a:p>
                      <a:pPr marL="0" lvl="0" indent="0" algn="ctr" rtl="0">
                        <a:lnSpc>
                          <a:spcPct val="115000"/>
                        </a:lnSpc>
                        <a:spcBef>
                          <a:spcPts val="0"/>
                        </a:spcBef>
                        <a:spcAft>
                          <a:spcPts val="600"/>
                        </a:spcAft>
                        <a:buNone/>
                      </a:pPr>
                      <a:r>
                        <a:rPr lang="es" sz="900" b="1" i="0" u="none" baseline="0">
                          <a:solidFill>
                            <a:srgbClr val="FFFFFF"/>
                          </a:solidFill>
                          <a:latin typeface="Calibri"/>
                          <a:ea typeface="Calibri"/>
                          <a:cs typeface="Calibri"/>
                          <a:sym typeface="Calibri"/>
                        </a:rPr>
                        <a:t>Familias profesionales</a:t>
                      </a:r>
                      <a:endParaRPr sz="9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extLst>
                  <a:ext uri="{0D108BD9-81ED-4DB2-BD59-A6C34878D82A}">
                    <a16:rowId xmlns:a16="http://schemas.microsoft.com/office/drawing/2014/main" val="10000"/>
                  </a:ext>
                </a:extLst>
              </a:tr>
              <a:tr h="276696">
                <a:tc>
                  <a:txBody>
                    <a:bodyPr/>
                    <a:lstStyle/>
                    <a:p>
                      <a:pPr marL="0" lvl="0" indent="0" algn="ctr" rtl="0">
                        <a:spcBef>
                          <a:spcPts val="1000"/>
                        </a:spcBef>
                        <a:spcAft>
                          <a:spcPts val="0"/>
                        </a:spcAft>
                        <a:buNone/>
                      </a:pPr>
                      <a:r>
                        <a:rPr lang="es" sz="900" b="1" i="0" u="none" baseline="0">
                          <a:highlight>
                            <a:srgbClr val="FFFFFF"/>
                          </a:highlight>
                          <a:latin typeface="Calibri"/>
                          <a:ea typeface="Calibri"/>
                          <a:cs typeface="Calibri"/>
                          <a:sym typeface="Calibri"/>
                        </a:rPr>
                        <a:t>Tarjeta de encuesta 1</a:t>
                      </a:r>
                      <a:endParaRPr sz="900" b="1">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900" b="1" i="0" u="none" baseline="0">
                          <a:highlight>
                            <a:srgbClr val="FFFFFF"/>
                          </a:highlight>
                          <a:latin typeface="Calibri"/>
                          <a:ea typeface="Calibri"/>
                          <a:cs typeface="Calibri"/>
                          <a:sym typeface="Calibri"/>
                        </a:rPr>
                        <a:t>Agricultura, alimentación y recursos naturales</a:t>
                      </a:r>
                      <a:endParaRPr sz="9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2</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Arquitectura y construcción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2"/>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3</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Artes, tecnología audiovisual y comunicaciones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3"/>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4 </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Negocios, gestión y administración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4"/>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5</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Educación y formación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6</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Finanzas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6"/>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7</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Gobierno y administración pública</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7"/>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8</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Ciencias de la salud</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9</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Hotelería y turismo</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9"/>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10</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Servicios humanos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0"/>
                  </a:ext>
                </a:extLst>
              </a:tr>
              <a:tr h="202057">
                <a:tc>
                  <a:txBody>
                    <a:bodyPr/>
                    <a:lstStyle/>
                    <a:p>
                      <a:pPr marL="0" lvl="0" indent="0" algn="ctr" rtl="0">
                        <a:spcBef>
                          <a:spcPts val="0"/>
                        </a:spcBef>
                        <a:spcAft>
                          <a:spcPts val="0"/>
                        </a:spcAft>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11</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Tecnología de la información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1"/>
                  </a:ext>
                </a:extLst>
              </a:tr>
              <a:tr h="202057">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12</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Derecho, seguridad pública, correccionales y seguridad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2"/>
                  </a:ext>
                </a:extLst>
              </a:tr>
              <a:tr h="202057">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13</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Industria manufacturera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3"/>
                  </a:ext>
                </a:extLst>
              </a:tr>
              <a:tr h="202057">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 </a:t>
                      </a:r>
                      <a:r>
                        <a:rPr lang="es" sz="900" b="1" i="0" u="none" baseline="0">
                          <a:latin typeface="Calibri"/>
                          <a:ea typeface="Calibri"/>
                          <a:cs typeface="Calibri"/>
                          <a:sym typeface="Calibri"/>
                        </a:rPr>
                        <a:t>14</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Marketing, ventas y servicios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4"/>
                  </a:ext>
                </a:extLst>
              </a:tr>
              <a:tr h="202057">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15</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a:latin typeface="Calibri"/>
                          <a:ea typeface="Calibri"/>
                          <a:cs typeface="Calibri"/>
                          <a:sym typeface="Calibri"/>
                        </a:rPr>
                        <a:t>Ciencia, tecnología, ingeniería y matemáticas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5"/>
                  </a:ext>
                </a:extLst>
              </a:tr>
              <a:tr h="202057">
                <a:tc>
                  <a:txBody>
                    <a:bodyPr/>
                    <a:lstStyle/>
                    <a:p>
                      <a:pPr marL="0" lvl="0" indent="0" algn="ctr" rtl="0">
                        <a:spcBef>
                          <a:spcPts val="0"/>
                        </a:spcBef>
                        <a:spcAft>
                          <a:spcPts val="0"/>
                        </a:spcAft>
                        <a:buClr>
                          <a:schemeClr val="dk1"/>
                        </a:buClr>
                        <a:buSzPts val="1100"/>
                        <a:buFont typeface="Arial"/>
                        <a:buNone/>
                      </a:pPr>
                      <a:r>
                        <a:rPr lang="es" sz="900" b="1" i="0" u="none" baseline="0">
                          <a:solidFill>
                            <a:schemeClr val="dk1"/>
                          </a:solidFill>
                          <a:highlight>
                            <a:schemeClr val="lt1"/>
                          </a:highlight>
                          <a:latin typeface="Calibri"/>
                          <a:ea typeface="Calibri"/>
                          <a:cs typeface="Calibri"/>
                          <a:sym typeface="Calibri"/>
                        </a:rPr>
                        <a:t>Tarjeta de encuesta</a:t>
                      </a:r>
                      <a:r>
                        <a:rPr lang="es" sz="900" b="1" i="0" u="none" baseline="0">
                          <a:latin typeface="Calibri"/>
                          <a:ea typeface="Calibri"/>
                          <a:cs typeface="Calibri"/>
                          <a:sym typeface="Calibri"/>
                        </a:rPr>
                        <a:t> 16</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900" b="1" i="0" u="none" baseline="0" dirty="0">
                          <a:latin typeface="Calibri"/>
                          <a:ea typeface="Calibri"/>
                          <a:cs typeface="Calibri"/>
                          <a:sym typeface="Calibri"/>
                        </a:rPr>
                        <a:t>Transporte, distribución y logística </a:t>
                      </a:r>
                      <a:endParaRPr sz="900" b="1" dirty="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aphicFrame>
        <p:nvGraphicFramePr>
          <p:cNvPr id="60" name="Google Shape;60;p14"/>
          <p:cNvGraphicFramePr/>
          <p:nvPr>
            <p:extLst>
              <p:ext uri="{D42A27DB-BD31-4B8C-83A1-F6EECF244321}">
                <p14:modId xmlns:p14="http://schemas.microsoft.com/office/powerpoint/2010/main" val="3410512295"/>
              </p:ext>
            </p:extLst>
          </p:nvPr>
        </p:nvGraphicFramePr>
        <p:xfrm>
          <a:off x="-37" y="75"/>
          <a:ext cx="9144000" cy="4451320"/>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42718">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1</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40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07806">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Me gusta aprender cómo crecen y se mantienen vivas las cosas.</a:t>
                      </a:r>
                      <a:endParaRPr sz="1200" dirty="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confiar en mí mismo para hacer las cosas.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520823">
                <a:tc>
                  <a:txBody>
                    <a:bodyPr/>
                    <a:lstStyle/>
                    <a:p>
                      <a:pPr marL="0" lvl="0" indent="0" algn="ctr" rtl="0">
                        <a:spcBef>
                          <a:spcPts val="0"/>
                        </a:spcBef>
                        <a:spcAft>
                          <a:spcPts val="0"/>
                        </a:spcAft>
                        <a:buNone/>
                      </a:pPr>
                      <a:r>
                        <a:rPr lang="es" sz="1200" b="0" i="0" u="none" baseline="0">
                          <a:latin typeface="Calibri"/>
                          <a:ea typeface="Calibri"/>
                          <a:cs typeface="Calibri"/>
                          <a:sym typeface="Calibri"/>
                        </a:rPr>
                        <a:t>Aprovecho al máximo los recursos naturales que me rodean.</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encanta estar en la naturaleza.</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de la vida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07806">
                <a:tc>
                  <a:txBody>
                    <a:bodyPr/>
                    <a:lstStyle/>
                    <a:p>
                      <a:pPr marL="0" lvl="0" indent="0" algn="ctr" rtl="0">
                        <a:spcBef>
                          <a:spcPts val="0"/>
                        </a:spcBef>
                        <a:spcAft>
                          <a:spcPts val="0"/>
                        </a:spcAft>
                        <a:buNone/>
                      </a:pPr>
                      <a:r>
                        <a:rPr lang="es" sz="1200" b="0" i="0" u="none" baseline="0">
                          <a:latin typeface="Calibri"/>
                          <a:ea typeface="Calibri"/>
                          <a:cs typeface="Calibri"/>
                          <a:sym typeface="Calibri"/>
                        </a:rPr>
                        <a:t>La caza y la pesca son las actividades que más me gustan.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Hago actividad física.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de la Tierra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335290">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proteger el medio ambiente.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planificar con antelación.</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Química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52082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estar al aire libre, haya el clima que haya.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solucionador creativo de problemas.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Agricultura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6"/>
                  </a:ext>
                </a:extLst>
              </a:tr>
              <a:tr h="52082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manejar las máquinas y mantenerlas en buen estado.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extLst>
                  <a:ext uri="{0D108BD9-81ED-4DB2-BD59-A6C34878D82A}">
                    <a16:rowId xmlns:a16="http://schemas.microsoft.com/office/drawing/2014/main" val="10007"/>
                  </a:ext>
                </a:extLst>
              </a:tr>
              <a:tr h="520823">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planificar con antelación, llevar un presupuesto y mantener registros.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l" rtl="0">
                        <a:spcBef>
                          <a:spcPts val="1000"/>
                        </a:spcBef>
                        <a:spcAft>
                          <a:spcPts val="0"/>
                        </a:spcAft>
                        <a:buClr>
                          <a:schemeClr val="dk1"/>
                        </a:buClr>
                        <a:buSzPts val="1100"/>
                        <a:buFont typeface="Arial"/>
                        <a:buNone/>
                      </a:pPr>
                      <a:r>
                        <a:rPr lang="es" sz="1200" b="1" i="0" u="none" baseline="0" dirty="0">
                          <a:solidFill>
                            <a:srgbClr val="910D28"/>
                          </a:solidFill>
                          <a:highlight>
                            <a:schemeClr val="lt1"/>
                          </a:highlight>
                          <a:latin typeface="Calibri"/>
                          <a:ea typeface="Calibri"/>
                          <a:cs typeface="Calibri"/>
                          <a:sym typeface="Calibri"/>
                        </a:rPr>
                        <a:t>Total de la Tarjeta de encuesta 1:</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graphicFrame>
        <p:nvGraphicFramePr>
          <p:cNvPr id="65" name="Google Shape;65;p15"/>
          <p:cNvGraphicFramePr/>
          <p:nvPr>
            <p:extLst>
              <p:ext uri="{D42A27DB-BD31-4B8C-83A1-F6EECF244321}">
                <p14:modId xmlns:p14="http://schemas.microsoft.com/office/powerpoint/2010/main" val="3499985599"/>
              </p:ext>
            </p:extLst>
          </p:nvPr>
        </p:nvGraphicFramePr>
        <p:xfrm>
          <a:off x="25" y="1"/>
          <a:ext cx="9144000" cy="4520713"/>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19532">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2</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6757">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93564">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leer y seguir planos o instrucciones.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curiosidad.</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93564">
                <a:tc>
                  <a:txBody>
                    <a:bodyPr/>
                    <a:lstStyle/>
                    <a:p>
                      <a:pPr marL="0" lvl="0" indent="0" algn="ctr" rtl="0">
                        <a:spcBef>
                          <a:spcPts val="0"/>
                        </a:spcBef>
                        <a:spcAft>
                          <a:spcPts val="0"/>
                        </a:spcAft>
                        <a:buNone/>
                      </a:pPr>
                      <a:r>
                        <a:rPr lang="es" sz="1200" b="0" i="0" u="none" baseline="0">
                          <a:latin typeface="Calibri"/>
                          <a:ea typeface="Calibri"/>
                          <a:cs typeface="Calibri"/>
                          <a:sym typeface="Calibri"/>
                        </a:rPr>
                        <a:t>Creo imágenes en mi mente de cómo puede verse un producto terminado.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Sigo bien las instrucciones.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Diseño técnico</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17737">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trabajar con mis manos.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prestar atención a los detalles.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físicas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03952">
                <a:tc>
                  <a:txBody>
                    <a:bodyPr/>
                    <a:lstStyle/>
                    <a:p>
                      <a:pPr marL="0" lvl="0" indent="0" algn="ctr" rtl="0">
                        <a:spcBef>
                          <a:spcPts val="0"/>
                        </a:spcBef>
                        <a:spcAft>
                          <a:spcPts val="0"/>
                        </a:spcAft>
                        <a:buNone/>
                      </a:pPr>
                      <a:r>
                        <a:rPr lang="es" sz="1200" b="0" i="0" u="none" baseline="0">
                          <a:latin typeface="Calibri"/>
                          <a:ea typeface="Calibri"/>
                          <a:cs typeface="Calibri"/>
                          <a:sym typeface="Calibri"/>
                        </a:rPr>
                        <a:t>Lo que más me gusta es el trabajo que requiere resultados precisos.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Se me da bien visualizar las posibilidades.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Oficios de la construcción</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48292">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resolver problemas técnicos.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paciente pero persistente.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Oficios de electricidad/Calefacción, aire acondicionado y refrigeración/Educación tecnológica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93564">
                <a:tc>
                  <a:txBody>
                    <a:bodyPr/>
                    <a:lstStyle/>
                    <a:p>
                      <a:pPr marL="0" lvl="0" indent="0" algn="ctr" rtl="0">
                        <a:spcBef>
                          <a:spcPts val="0"/>
                        </a:spcBef>
                        <a:spcAft>
                          <a:spcPts val="0"/>
                        </a:spcAft>
                        <a:buNone/>
                      </a:pPr>
                      <a:r>
                        <a:rPr lang="es" sz="1200" b="0" i="0" u="none" baseline="0">
                          <a:latin typeface="Calibri"/>
                          <a:ea typeface="Calibri"/>
                          <a:cs typeface="Calibri"/>
                          <a:sym typeface="Calibri"/>
                        </a:rPr>
                        <a:t>Aprender y visitar edificios hermosos, históricos o interesantes me hace feliz.</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493564">
                <a:tc>
                  <a:txBody>
                    <a:bodyPr/>
                    <a:lstStyle/>
                    <a:p>
                      <a:pPr marL="0" lvl="0" indent="0" algn="ctr" rtl="0">
                        <a:spcBef>
                          <a:spcPts val="0"/>
                        </a:spcBef>
                        <a:spcAft>
                          <a:spcPts val="0"/>
                        </a:spcAft>
                        <a:buNone/>
                      </a:pPr>
                      <a:r>
                        <a:rPr lang="es" sz="1200" b="0" i="0" u="none" baseline="0">
                          <a:latin typeface="Calibri"/>
                          <a:ea typeface="Calibri"/>
                          <a:cs typeface="Calibri"/>
                          <a:sym typeface="Calibri"/>
                        </a:rPr>
                        <a:t>Seguir los procedimientos lógicos, paso a paso, es agradable.</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2:</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graphicFrame>
        <p:nvGraphicFramePr>
          <p:cNvPr id="70" name="Google Shape;70;p16"/>
          <p:cNvGraphicFramePr/>
          <p:nvPr>
            <p:extLst>
              <p:ext uri="{D42A27DB-BD31-4B8C-83A1-F6EECF244321}">
                <p14:modId xmlns:p14="http://schemas.microsoft.com/office/powerpoint/2010/main" val="2856803467"/>
              </p:ext>
            </p:extLst>
          </p:nvPr>
        </p:nvGraphicFramePr>
        <p:xfrm>
          <a:off x="25" y="1"/>
          <a:ext cx="9144000" cy="4569263"/>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87280">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3</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4200">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506889">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Utilizo mi imaginación para comunicar nueva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información a otros.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Soy creativo e imaginativo.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 Arte/Diseño gráfico</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506889">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actuar delante de los demás.</a:t>
                      </a:r>
                      <a:endParaRPr sz="1200">
                        <a:latin typeface="Calibri"/>
                        <a:ea typeface="Calibri"/>
                        <a:cs typeface="Calibri"/>
                        <a:sym typeface="Calibri"/>
                      </a:endParaRPr>
                    </a:p>
                  </a:txBody>
                  <a:tcPr marL="73025" marR="73025" marT="73025" marB="73025" anchor="ctr"/>
                </a:tc>
                <a:tc>
                  <a:txBody>
                    <a:bodyPr/>
                    <a:lstStyle/>
                    <a:p>
                      <a:pPr marL="0" lvl="0" indent="0" algn="ctr" rtl="0">
                        <a:lnSpc>
                          <a:spcPct val="115000"/>
                        </a:lnSpc>
                        <a:spcBef>
                          <a:spcPts val="0"/>
                        </a:spcBef>
                        <a:spcAft>
                          <a:spcPts val="0"/>
                        </a:spcAft>
                        <a:buNone/>
                      </a:pPr>
                      <a:r>
                        <a:rPr lang="es" sz="1200" b="0" i="0" u="none" baseline="0" dirty="0">
                          <a:solidFill>
                            <a:srgbClr val="231F20"/>
                          </a:solidFill>
                          <a:latin typeface="Calibri"/>
                          <a:ea typeface="Calibri"/>
                          <a:cs typeface="Calibri"/>
                          <a:sym typeface="Calibri"/>
                        </a:rPr>
                        <a:t>Tengo un buen vocabulario y puedo comunicarme con claridad.  </a:t>
                      </a:r>
                      <a:endParaRPr sz="1200" dirty="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Música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18934">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leer y escribir en mi tiempo libre.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Siento curiosidad por las nuevas tecnologías.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Expresión oral y teatro</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506889">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Toco un instrumento musical.</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identifico bien con los sentimientos y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los pensamientos de los demás.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Periodismo/Literatura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11265">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realizar actividades creativas y artísticas.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Soy decidido y tenaz.</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Tecnologías audiovisuales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11265">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A menudo utilizo la tecnología de video y grabación.</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06889">
                <a:tc>
                  <a:txBody>
                    <a:bodyPr/>
                    <a:lstStyle/>
                    <a:p>
                      <a:pPr marL="0" lvl="0" indent="0" algn="ctr" rtl="0">
                        <a:lnSpc>
                          <a:spcPct val="115000"/>
                        </a:lnSpc>
                        <a:spcBef>
                          <a:spcPts val="0"/>
                        </a:spcBef>
                        <a:spcAft>
                          <a:spcPts val="0"/>
                        </a:spcAft>
                        <a:buNone/>
                      </a:pPr>
                      <a:r>
                        <a:rPr lang="es" sz="1200" b="0" i="0" u="none" baseline="0">
                          <a:solidFill>
                            <a:srgbClr val="231F20"/>
                          </a:solidFill>
                          <a:latin typeface="Calibri"/>
                          <a:ea typeface="Calibri"/>
                          <a:cs typeface="Calibri"/>
                          <a:sym typeface="Calibri"/>
                        </a:rPr>
                        <a:t>Me gusta diseñar folletos y carteles para proyectos.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3:</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graphicFrame>
        <p:nvGraphicFramePr>
          <p:cNvPr id="75" name="Google Shape;75;p17"/>
          <p:cNvGraphicFramePr/>
          <p:nvPr>
            <p:extLst>
              <p:ext uri="{D42A27DB-BD31-4B8C-83A1-F6EECF244321}">
                <p14:modId xmlns:p14="http://schemas.microsoft.com/office/powerpoint/2010/main" val="1275187644"/>
              </p:ext>
            </p:extLst>
          </p:nvPr>
        </p:nvGraphicFramePr>
        <p:xfrm>
          <a:off x="-37" y="0"/>
          <a:ext cx="9144000" cy="4710369"/>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3582">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4</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9414">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58249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realizar actividades rutinarias y organizadas, pero puedo ser flexible.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organizado.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Aplicaciones informáticas/Negocios y tecnología de la información</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58249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Trabajo mejor con números e información detallada.</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práctico y lógico.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Contabilidad</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6652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ser el líder de un grupo.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Soy paciente.</a:t>
                      </a:r>
                      <a:endParaRPr sz="1200" dirty="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87426">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establecer contacto comercial con la gente.</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tacto.</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Inglés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8249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Trabajar con programas informáticos es algo que me gusta hacer.</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responsable.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36652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crear informes y comunicar ideas.</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8249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planificar mi trabajo y seguir las instrucciones sin una supervisión estrecha.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4:</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graphicFrame>
        <p:nvGraphicFramePr>
          <p:cNvPr id="80" name="Google Shape;80;p18"/>
          <p:cNvGraphicFramePr/>
          <p:nvPr>
            <p:extLst>
              <p:ext uri="{D42A27DB-BD31-4B8C-83A1-F6EECF244321}">
                <p14:modId xmlns:p14="http://schemas.microsoft.com/office/powerpoint/2010/main" val="405475887"/>
              </p:ext>
            </p:extLst>
          </p:nvPr>
        </p:nvGraphicFramePr>
        <p:xfrm>
          <a:off x="-37" y="0"/>
          <a:ext cx="9144000" cy="4919928"/>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1781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5</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1867">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87307">
                <a:tc>
                  <a:txBody>
                    <a:bodyPr/>
                    <a:lstStyle/>
                    <a:p>
                      <a:pPr marL="0" lvl="0" indent="0" algn="ctr" rtl="0">
                        <a:lnSpc>
                          <a:spcPct val="115000"/>
                        </a:lnSpc>
                        <a:spcBef>
                          <a:spcPts val="0"/>
                        </a:spcBef>
                        <a:spcAft>
                          <a:spcPts val="0"/>
                        </a:spcAft>
                        <a:buNone/>
                      </a:pPr>
                      <a:r>
                        <a:rPr lang="es" sz="1200" b="0" i="0" u="none" baseline="0">
                          <a:solidFill>
                            <a:srgbClr val="231F20"/>
                          </a:solidFill>
                          <a:latin typeface="Calibri"/>
                          <a:ea typeface="Calibri"/>
                          <a:cs typeface="Calibri"/>
                          <a:sym typeface="Calibri"/>
                        </a:rPr>
                        <a:t>Me gusta comunicarme con diferentes tipos de personas.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amigable.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17815">
                <a:tc>
                  <a:txBody>
                    <a:bodyPr/>
                    <a:lstStyle/>
                    <a:p>
                      <a:pPr marL="0" lvl="0" indent="0" algn="ctr" rtl="0">
                        <a:spcBef>
                          <a:spcPts val="0"/>
                        </a:spcBef>
                        <a:spcAft>
                          <a:spcPts val="0"/>
                        </a:spcAft>
                        <a:buNone/>
                      </a:pPr>
                      <a:r>
                        <a:rPr lang="es" sz="1200" b="0" i="0" u="none" baseline="0">
                          <a:latin typeface="Calibri"/>
                          <a:ea typeface="Calibri"/>
                          <a:cs typeface="Calibri"/>
                          <a:sym typeface="Calibri"/>
                        </a:rPr>
                        <a:t>Quiero ayudar a los demás con sus tareas y aprender cosas nuevas.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Yo tomo las decisiones.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Estudios sociales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97729">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ir a la escuela.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útil.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78209">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manejar varias responsabilidades a la vez.</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innovador y curioso.</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397729">
                <a:tc>
                  <a:txBody>
                    <a:bodyPr/>
                    <a:lstStyle/>
                    <a:p>
                      <a:pPr marL="0" lvl="0" indent="0" algn="ctr" rtl="0">
                        <a:spcBef>
                          <a:spcPts val="0"/>
                        </a:spcBef>
                        <a:spcAft>
                          <a:spcPts val="0"/>
                        </a:spcAft>
                        <a:buNone/>
                      </a:pPr>
                      <a:r>
                        <a:rPr lang="es" sz="1200" b="0" i="0" u="none" baseline="0">
                          <a:latin typeface="Calibri"/>
                          <a:ea typeface="Calibri"/>
                          <a:cs typeface="Calibri"/>
                          <a:sym typeface="Calibri"/>
                        </a:rPr>
                        <a:t>Dirijo y planifico actividades para los demás.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buen oyente.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Psicología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00041">
                <a:tc>
                  <a:txBody>
                    <a:bodyPr/>
                    <a:lstStyle/>
                    <a:p>
                      <a:pPr marL="0" lvl="0" indent="0" algn="ctr" rtl="0">
                        <a:spcBef>
                          <a:spcPts val="0"/>
                        </a:spcBef>
                        <a:spcAft>
                          <a:spcPts val="0"/>
                        </a:spcAft>
                        <a:buNone/>
                      </a:pPr>
                      <a:r>
                        <a:rPr lang="es" sz="1200" b="0" i="0" u="none" baseline="0">
                          <a:latin typeface="Calibri"/>
                          <a:ea typeface="Calibri"/>
                          <a:cs typeface="Calibri"/>
                          <a:sym typeface="Calibri"/>
                        </a:rPr>
                        <a:t>Disfruto adquiriendo nueva información.</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17815">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ayudar a la gente a superar sus retos.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5:</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graphicFrame>
        <p:nvGraphicFramePr>
          <p:cNvPr id="85" name="Google Shape;85;p19"/>
          <p:cNvGraphicFramePr/>
          <p:nvPr>
            <p:extLst>
              <p:ext uri="{D42A27DB-BD31-4B8C-83A1-F6EECF244321}">
                <p14:modId xmlns:p14="http://schemas.microsoft.com/office/powerpoint/2010/main" val="811097273"/>
              </p:ext>
            </p:extLst>
          </p:nvPr>
        </p:nvGraphicFramePr>
        <p:xfrm>
          <a:off x="-37" y="0"/>
          <a:ext cx="9144000" cy="4385987"/>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29429">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6</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7004">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78061">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trabajar con números.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de confianza.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Contabilidad</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00617">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trabajar para cumplir un plazo.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ordenado.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77748">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A menudo hago predicciones basadas en los hechos existentes.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confianza en mí mismo.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Economía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77748">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Tengo un marco de reglas con el que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opero.</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Pienso con lógica.</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Banca/Servicios financieros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77748">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analizar la información financiera e interpretarla para los demás.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Suelo ser metódico o eficiente.</a:t>
                      </a:r>
                      <a:endParaRPr sz="1200" dirty="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Derecho mercantil</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77748">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gusta manejar el dinero con precisión y fiabilidad.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471523">
                <a:tc>
                  <a:txBody>
                    <a:bodyPr/>
                    <a:lstStyle/>
                    <a:p>
                      <a:pPr marL="0" lvl="0" indent="0" algn="ctr" rtl="0">
                        <a:lnSpc>
                          <a:spcPct val="115000"/>
                        </a:lnSpc>
                        <a:spcBef>
                          <a:spcPts val="0"/>
                        </a:spcBef>
                        <a:spcAft>
                          <a:spcPts val="0"/>
                        </a:spcAft>
                        <a:buClr>
                          <a:schemeClr val="dk1"/>
                        </a:buClr>
                        <a:buSzPts val="1100"/>
                        <a:buFont typeface="Arial"/>
                        <a:buNone/>
                      </a:pPr>
                      <a:r>
                        <a:rPr lang="es" sz="1200" b="0" i="0" u="none" baseline="0">
                          <a:solidFill>
                            <a:srgbClr val="231F20"/>
                          </a:solidFill>
                          <a:latin typeface="Calibri"/>
                          <a:ea typeface="Calibri"/>
                          <a:cs typeface="Calibri"/>
                          <a:sym typeface="Calibri"/>
                        </a:rPr>
                        <a:t>Me enorgullece mi forma de vestir y mi aspecto.</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6:</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graphicFrame>
        <p:nvGraphicFramePr>
          <p:cNvPr id="90" name="Google Shape;90;p20"/>
          <p:cNvGraphicFramePr/>
          <p:nvPr>
            <p:extLst>
              <p:ext uri="{D42A27DB-BD31-4B8C-83A1-F6EECF244321}">
                <p14:modId xmlns:p14="http://schemas.microsoft.com/office/powerpoint/2010/main" val="458785098"/>
              </p:ext>
            </p:extLst>
          </p:nvPr>
        </p:nvGraphicFramePr>
        <p:xfrm>
          <a:off x="-37" y="-25"/>
          <a:ext cx="9144000" cy="4176124"/>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20815">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7</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8399">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18689">
                <a:tc>
                  <a:txBody>
                    <a:bodyPr/>
                    <a:lstStyle/>
                    <a:p>
                      <a:pPr marL="0" lvl="0" indent="0" algn="ctr" rtl="0">
                        <a:spcBef>
                          <a:spcPts val="0"/>
                        </a:spcBef>
                        <a:spcAft>
                          <a:spcPts val="0"/>
                        </a:spcAft>
                        <a:buNone/>
                      </a:pPr>
                      <a:r>
                        <a:rPr lang="es" sz="1200" b="0" i="0" u="none" baseline="0">
                          <a:latin typeface="Calibri"/>
                          <a:ea typeface="Calibri"/>
                          <a:cs typeface="Calibri"/>
                          <a:sym typeface="Calibri"/>
                        </a:rPr>
                        <a:t>Estoy involucrado en la política.</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buen comunicador.</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Gobierno</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95074">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negociar, defender y debatir ideas y temas.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competitivo.</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95074">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planificar actividades y trabajar en cooperación con los demás.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Tengo vocación de servicio.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Historia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318689">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Trabajo con los detalles.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Soy muy organizado.</a:t>
                      </a:r>
                      <a:endParaRPr sz="1200" dirty="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495074">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capaz de realizar una variedad de tareas que pueden cambiar a menudo.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solucionador de problemas.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Lengua extranjera</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95074">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analizar la información e interpretarla ante los demás.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495074">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viajar y ver cosas que son nuevas para mí.</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7:</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aphicFrame>
        <p:nvGraphicFramePr>
          <p:cNvPr id="95" name="Google Shape;95;p21"/>
          <p:cNvGraphicFramePr/>
          <p:nvPr>
            <p:extLst>
              <p:ext uri="{D42A27DB-BD31-4B8C-83A1-F6EECF244321}">
                <p14:modId xmlns:p14="http://schemas.microsoft.com/office/powerpoint/2010/main" val="2138245644"/>
              </p:ext>
            </p:extLst>
          </p:nvPr>
        </p:nvGraphicFramePr>
        <p:xfrm>
          <a:off x="-37" y="-25"/>
          <a:ext cx="9144000" cy="4633462"/>
        </p:xfrm>
        <a:graphic>
          <a:graphicData uri="http://schemas.openxmlformats.org/drawingml/2006/table">
            <a:tbl>
              <a:tblPr bandRow="1">
                <a:noFill/>
                <a:tableStyleId>{3FC47B6E-E68B-413D-BFC9-07C8349580ED}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2838">
                <a:tc gridSpan="3">
                  <a:txBody>
                    <a:bodyPr/>
                    <a:lstStyle/>
                    <a:p>
                      <a:pPr marL="0" lvl="0" indent="0" algn="ctr" rtl="0">
                        <a:lnSpc>
                          <a:spcPct val="115000"/>
                        </a:lnSpc>
                        <a:spcBef>
                          <a:spcPts val="0"/>
                        </a:spcBef>
                        <a:spcAft>
                          <a:spcPts val="600"/>
                        </a:spcAft>
                        <a:buNone/>
                      </a:pPr>
                      <a:r>
                        <a:rPr lang="es" sz="1200" b="1" i="0" u="none" baseline="0">
                          <a:solidFill>
                            <a:srgbClr val="FFFFFF"/>
                          </a:solidFill>
                          <a:latin typeface="Calibri"/>
                          <a:ea typeface="Calibri"/>
                          <a:cs typeface="Calibri"/>
                          <a:sym typeface="Calibri"/>
                        </a:rPr>
                        <a:t>Tarjeta de encuesta 8</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68912">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Actividades que describen lo que me gusta hacer:</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Cualidades personales que me describen: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s" sz="1200" b="1" i="0" u="none" baseline="0">
                          <a:solidFill>
                            <a:srgbClr val="910D28"/>
                          </a:solidFill>
                          <a:highlight>
                            <a:srgbClr val="FFFFFF"/>
                          </a:highlight>
                          <a:latin typeface="Calibri"/>
                          <a:ea typeface="Calibri"/>
                          <a:cs typeface="Calibri"/>
                          <a:sym typeface="Calibri"/>
                        </a:rPr>
                        <a:t>Asignaturas escolares que me gustan:</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95966">
                <a:tc>
                  <a:txBody>
                    <a:bodyPr/>
                    <a:lstStyle/>
                    <a:p>
                      <a:pPr marL="0" lvl="0" indent="0" algn="ctr" rtl="0">
                        <a:spcBef>
                          <a:spcPts val="0"/>
                        </a:spcBef>
                        <a:spcAft>
                          <a:spcPts val="0"/>
                        </a:spcAft>
                        <a:buNone/>
                      </a:pPr>
                      <a:r>
                        <a:rPr lang="es" sz="1200" b="0" i="0" u="none" baseline="0">
                          <a:latin typeface="Calibri"/>
                          <a:ea typeface="Calibri"/>
                          <a:cs typeface="Calibri"/>
                          <a:sym typeface="Calibri"/>
                        </a:rPr>
                        <a:t>Manejo bien el trabajo bajo presión.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compasivo y atento.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Ciencias biológicas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38229">
                <a:tc>
                  <a:txBody>
                    <a:bodyPr/>
                    <a:lstStyle/>
                    <a:p>
                      <a:pPr marL="0" lvl="0" indent="0" algn="ctr" rtl="0">
                        <a:spcBef>
                          <a:spcPts val="0"/>
                        </a:spcBef>
                        <a:spcAft>
                          <a:spcPts val="0"/>
                        </a:spcAft>
                        <a:buNone/>
                      </a:pPr>
                      <a:r>
                        <a:rPr lang="es" sz="1200" b="0" i="0" u="none" baseline="0">
                          <a:latin typeface="Calibri"/>
                          <a:ea typeface="Calibri"/>
                          <a:cs typeface="Calibri"/>
                          <a:sym typeface="Calibri"/>
                        </a:rPr>
                        <a:t>Me gusta ayudar a los enfermos y a los animales.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Se me da bien seguir instrucciones.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Química</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615097">
                <a:tc>
                  <a:txBody>
                    <a:bodyPr/>
                    <a:lstStyle/>
                    <a:p>
                      <a:pPr marL="0" lvl="0" indent="0" algn="ctr" rtl="0">
                        <a:spcBef>
                          <a:spcPts val="0"/>
                        </a:spcBef>
                        <a:spcAft>
                          <a:spcPts val="0"/>
                        </a:spcAft>
                        <a:buNone/>
                      </a:pPr>
                      <a:r>
                        <a:rPr lang="es" sz="1200" b="0" i="0" u="none" baseline="0">
                          <a:latin typeface="Calibri"/>
                          <a:ea typeface="Calibri"/>
                          <a:cs typeface="Calibri"/>
                          <a:sym typeface="Calibri"/>
                        </a:rPr>
                        <a:t>Puedo tomar decisiones basadas en la lógica y la información.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atento y cuidadoso.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Matemáticas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395966">
                <a:tc>
                  <a:txBody>
                    <a:bodyPr/>
                    <a:lstStyle/>
                    <a:p>
                      <a:pPr marL="0" lvl="0" indent="0" algn="ctr" rtl="0">
                        <a:spcBef>
                          <a:spcPts val="0"/>
                        </a:spcBef>
                        <a:spcAft>
                          <a:spcPts val="0"/>
                        </a:spcAft>
                        <a:buNone/>
                      </a:pPr>
                      <a:r>
                        <a:rPr lang="es" sz="1200" b="0" i="0" u="none" baseline="0">
                          <a:latin typeface="Calibri"/>
                          <a:ea typeface="Calibri"/>
                          <a:cs typeface="Calibri"/>
                          <a:sym typeface="Calibri"/>
                        </a:rPr>
                        <a:t>Participo en las clases de salud y ciencias.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dirty="0">
                          <a:latin typeface="Calibri"/>
                          <a:ea typeface="Calibri"/>
                          <a:cs typeface="Calibri"/>
                          <a:sym typeface="Calibri"/>
                        </a:rPr>
                        <a:t>Soy paciente.</a:t>
                      </a:r>
                      <a:endParaRPr sz="1200" dirty="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Clases de salud ocupacional</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395966">
                <a:tc>
                  <a:txBody>
                    <a:bodyPr/>
                    <a:lstStyle/>
                    <a:p>
                      <a:pPr marL="0" lvl="0" indent="0" algn="ctr" rtl="0">
                        <a:spcBef>
                          <a:spcPts val="0"/>
                        </a:spcBef>
                        <a:spcAft>
                          <a:spcPts val="0"/>
                        </a:spcAft>
                        <a:buNone/>
                      </a:pPr>
                      <a:r>
                        <a:rPr lang="es" sz="1200" b="0" i="0" u="none" baseline="0">
                          <a:latin typeface="Calibri"/>
                          <a:ea typeface="Calibri"/>
                          <a:cs typeface="Calibri"/>
                          <a:sym typeface="Calibri"/>
                        </a:rPr>
                        <a:t>Trabajo bien como miembro de un equipo.</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Soy un buen oyente.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s" sz="1200" b="0" i="0" u="none" baseline="0">
                          <a:latin typeface="Calibri"/>
                          <a:ea typeface="Calibri"/>
                          <a:cs typeface="Calibri"/>
                          <a:sym typeface="Calibri"/>
                        </a:rPr>
                        <a:t>Artes del lenguaje</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38229">
                <a:tc>
                  <a:txBody>
                    <a:bodyPr/>
                    <a:lstStyle/>
                    <a:p>
                      <a:pPr marL="0" lvl="0" indent="0" algn="ctr" rtl="0">
                        <a:spcBef>
                          <a:spcPts val="0"/>
                        </a:spcBef>
                        <a:spcAft>
                          <a:spcPts val="0"/>
                        </a:spcAft>
                        <a:buNone/>
                      </a:pPr>
                      <a:r>
                        <a:rPr lang="es" sz="1200" b="0" i="0" u="none" baseline="0">
                          <a:latin typeface="Calibri"/>
                          <a:ea typeface="Calibri"/>
                          <a:cs typeface="Calibri"/>
                          <a:sym typeface="Calibri"/>
                        </a:rPr>
                        <a:t>Respondo rápidamente y con calma en las emergencias.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15097">
                <a:tc>
                  <a:txBody>
                    <a:bodyPr/>
                    <a:lstStyle/>
                    <a:p>
                      <a:pPr marL="0" lvl="0" indent="0" algn="ctr" rtl="0">
                        <a:spcBef>
                          <a:spcPts val="0"/>
                        </a:spcBef>
                        <a:spcAft>
                          <a:spcPts val="0"/>
                        </a:spcAft>
                        <a:buNone/>
                      </a:pPr>
                      <a:r>
                        <a:rPr lang="es" sz="1200" b="0" i="0" u="none" baseline="0">
                          <a:latin typeface="Calibri"/>
                          <a:ea typeface="Calibri"/>
                          <a:cs typeface="Calibri"/>
                          <a:sym typeface="Calibri"/>
                        </a:rPr>
                        <a:t>Sigo las directrices con precisión y cumplo con normas estrictas de exactitud.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s" sz="1200" b="1" i="0" u="none" baseline="0" dirty="0">
                          <a:solidFill>
                            <a:srgbClr val="910D28"/>
                          </a:solidFill>
                          <a:highlight>
                            <a:schemeClr val="lt1"/>
                          </a:highlight>
                          <a:latin typeface="Calibri"/>
                          <a:ea typeface="Calibri"/>
                          <a:cs typeface="Calibri"/>
                          <a:sym typeface="Calibri"/>
                        </a:rPr>
                        <a:t>Total de la Tarjeta de encuesta 8:</a:t>
                      </a:r>
                      <a:endParaRPr sz="1200" dirty="0">
                        <a:solidFill>
                          <a:schemeClr val="dk1"/>
                        </a:solidFill>
                        <a:latin typeface="Calibri"/>
                        <a:ea typeface="Calibri"/>
                        <a:cs typeface="Calibri"/>
                        <a:sym typeface="Calibri"/>
                      </a:endParaRPr>
                    </a:p>
                    <a:p>
                      <a:pPr marL="0" lvl="0" indent="0" algn="ctr" rtl="0">
                        <a:spcBef>
                          <a:spcPts val="0"/>
                        </a:spcBef>
                        <a:spcAft>
                          <a:spcPts val="0"/>
                        </a:spcAft>
                        <a:buNone/>
                      </a:pPr>
                      <a:endParaRPr sz="1200" b="1" dirty="0">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2680</Words>
  <Application>Microsoft Office PowerPoint</Application>
  <PresentationFormat>On-screen Show (16:9)</PresentationFormat>
  <Paragraphs>405</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Simple Light</vt:lpstr>
      <vt:lpstr>ENCUESTA SOBRE LAS FAMILIAS PROFESIONALES DE K20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ENCUESTA SOBRE LAS FAMILIAS PROFESIONALES DE K20 </dc:title>
  <cp:lastModifiedBy>Anita Venu</cp:lastModifiedBy>
  <cp:revision>1</cp:revision>
  <dcterms:modified xsi:type="dcterms:W3CDTF">2022-06-27T16:22:58Z</dcterms:modified>
</cp:coreProperties>
</file>