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FC47B6E-E68B-413D-BFC9-07C8349580ED}">
  <a:tblStyle styleId="{3FC47B6E-E68B-413D-BFC9-07C8349580ED}" styleName="Table_0">
    <a:wholeTbl>
      <a:tcTxStyle>
        <a:font>
          <a:latin typeface="Arial"/>
          <a:ea typeface="Arial"/>
          <a:cs typeface="Arial"/>
        </a:font>
        <a:srgbClr val="000000"/>
      </a:tcTxStyle>
      <a:tcStyle>
        <a:tcBdr>
          <a:left>
            <a:ln cap="flat" cmpd="sng" w="12700">
              <a:solidFill>
                <a:srgbClr val="BED7D3"/>
              </a:solidFill>
              <a:prstDash val="solid"/>
              <a:round/>
              <a:headEnd len="sm" w="sm" type="none"/>
              <a:tailEnd len="sm" w="sm" type="none"/>
            </a:ln>
          </a:left>
          <a:right>
            <a:ln cap="flat" cmpd="sng" w="12700">
              <a:solidFill>
                <a:srgbClr val="BED7D3"/>
              </a:solidFill>
              <a:prstDash val="solid"/>
              <a:round/>
              <a:headEnd len="sm" w="sm" type="none"/>
              <a:tailEnd len="sm" w="sm" type="none"/>
            </a:ln>
          </a:right>
          <a:top>
            <a:ln cap="flat" cmpd="sng" w="12700">
              <a:solidFill>
                <a:srgbClr val="BED7D3"/>
              </a:solidFill>
              <a:prstDash val="solid"/>
              <a:round/>
              <a:headEnd len="sm" w="sm" type="none"/>
              <a:tailEnd len="sm" w="sm" type="none"/>
            </a:ln>
          </a:top>
          <a:bottom>
            <a:ln cap="flat" cmpd="sng" w="12700">
              <a:solidFill>
                <a:srgbClr val="BED7D3"/>
              </a:solidFill>
              <a:prstDash val="solid"/>
              <a:round/>
              <a:headEnd len="sm" w="sm" type="none"/>
              <a:tailEnd len="sm" w="sm" type="none"/>
            </a:ln>
          </a:bottom>
          <a:insideH>
            <a:ln cap="flat" cmpd="sng" w="12700">
              <a:solidFill>
                <a:srgbClr val="BED7D3"/>
              </a:solidFill>
              <a:prstDash val="solid"/>
              <a:round/>
              <a:headEnd len="sm" w="sm" type="none"/>
              <a:tailEnd len="sm" w="sm" type="none"/>
            </a:ln>
          </a:insideH>
          <a:insideV>
            <a:ln cap="flat" cmpd="sng" w="12700">
              <a:solidFill>
                <a:srgbClr val="BED7D3"/>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schemas.openxmlformats.org/officeDocument/2006/relationships/slide" Target="slides/slide18.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73863e7263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73863e7263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73863e7263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73863e7263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73863e7263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73863e7263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73863e7263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73863e7263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73863e7263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73863e7263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73863e7263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73863e7263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73863e7263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73863e7263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73863e7263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73863e7263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73863e7263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73863e7263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73863e7263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73863e7263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73863e7263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3863e726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73863e7263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73863e7263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73863e7263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73863e7263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73863e7263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73863e7263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73863e7263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73863e7263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73863e7263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73863e7263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73863e7263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73863e7263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1600" cap="small">
                <a:latin typeface="Calibri"/>
                <a:ea typeface="Calibri"/>
                <a:cs typeface="Calibri"/>
                <a:sym typeface="Calibri"/>
              </a:rPr>
              <a:t>K20 CAREER CLUSTER SURVEY </a:t>
            </a:r>
            <a:endParaRPr/>
          </a:p>
        </p:txBody>
      </p:sp>
      <p:sp>
        <p:nvSpPr>
          <p:cNvPr id="55" name="Google Shape;55;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900">
                <a:solidFill>
                  <a:schemeClr val="dk1"/>
                </a:solidFill>
                <a:latin typeface="Calibri"/>
                <a:ea typeface="Calibri"/>
                <a:cs typeface="Calibri"/>
                <a:sym typeface="Calibri"/>
              </a:rPr>
              <a:t>The K20 Center’s GEAR UP program wants to help you explore career options! This Career Cluster activity will help you think about your skills, personality, and interests to identify which clusters might be a good fit for you. While your interests will likely change over the years, the Career Cluster Survey is a great place to begin your exploration—but the journey won’t end there. You can use what you learn in this survey and apply it to other career activities and exploration. </a:t>
            </a:r>
            <a:endParaRPr sz="9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9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900">
                <a:solidFill>
                  <a:schemeClr val="dk1"/>
                </a:solidFill>
                <a:latin typeface="Calibri"/>
                <a:ea typeface="Calibri"/>
                <a:cs typeface="Calibri"/>
                <a:sym typeface="Calibri"/>
              </a:rPr>
              <a:t>What is a career cluster?</a:t>
            </a:r>
            <a:r>
              <a:rPr lang="en" sz="900">
                <a:solidFill>
                  <a:schemeClr val="dk1"/>
                </a:solidFill>
                <a:latin typeface="Calibri"/>
                <a:ea typeface="Calibri"/>
                <a:cs typeface="Calibri"/>
                <a:sym typeface="Calibri"/>
              </a:rPr>
              <a:t> </a:t>
            </a:r>
            <a:r>
              <a:rPr lang="en" sz="900">
                <a:solidFill>
                  <a:schemeClr val="dk1"/>
                </a:solidFill>
                <a:latin typeface="Calibri"/>
                <a:ea typeface="Calibri"/>
                <a:cs typeface="Calibri"/>
                <a:sym typeface="Calibri"/>
              </a:rPr>
              <a:t>A career cluster is a group of </a:t>
            </a:r>
            <a:r>
              <a:rPr lang="en" sz="900">
                <a:solidFill>
                  <a:schemeClr val="dk1"/>
                </a:solidFill>
                <a:latin typeface="Calibri"/>
                <a:ea typeface="Calibri"/>
                <a:cs typeface="Calibri"/>
                <a:sym typeface="Calibri"/>
              </a:rPr>
              <a:t>jobs that are similar. If you like one job in a cluster, you will probably find other jobs in that cluster that you will like as well.</a:t>
            </a:r>
            <a:endParaRPr sz="900">
              <a:solidFill>
                <a:schemeClr val="dk1"/>
              </a:solidFill>
              <a:latin typeface="Calibri"/>
              <a:ea typeface="Calibri"/>
              <a:cs typeface="Calibri"/>
              <a:sym typeface="Calibri"/>
            </a:endParaRPr>
          </a:p>
          <a:p>
            <a:pPr indent="0" lvl="0" marL="0" rtl="0" algn="l">
              <a:spcBef>
                <a:spcPts val="1000"/>
              </a:spcBef>
              <a:spcAft>
                <a:spcPts val="0"/>
              </a:spcAft>
              <a:buClr>
                <a:schemeClr val="dk1"/>
              </a:buClr>
              <a:buSzPts val="1100"/>
              <a:buFont typeface="Arial"/>
              <a:buNone/>
            </a:pPr>
            <a:r>
              <a:rPr b="1" lang="en" sz="1200">
                <a:solidFill>
                  <a:srgbClr val="910D28"/>
                </a:solidFill>
                <a:highlight>
                  <a:schemeClr val="lt1"/>
                </a:highlight>
                <a:latin typeface="Calibri"/>
                <a:ea typeface="Calibri"/>
                <a:cs typeface="Calibri"/>
                <a:sym typeface="Calibri"/>
              </a:rPr>
              <a:t>Materials</a:t>
            </a:r>
            <a:endParaRPr sz="1400">
              <a:solidFill>
                <a:schemeClr val="dk1"/>
              </a:solidFill>
              <a:latin typeface="Calibri"/>
              <a:ea typeface="Calibri"/>
              <a:cs typeface="Calibri"/>
              <a:sym typeface="Calibri"/>
            </a:endParaRPr>
          </a:p>
          <a:p>
            <a:pPr indent="-285750" lvl="0" marL="457200" rtl="0" algn="l">
              <a:lnSpc>
                <a:spcPct val="100000"/>
              </a:lnSpc>
              <a:spcBef>
                <a:spcPts val="600"/>
              </a:spcBef>
              <a:spcAft>
                <a:spcPts val="0"/>
              </a:spcAft>
              <a:buClr>
                <a:schemeClr val="dk1"/>
              </a:buClr>
              <a:buSzPts val="900"/>
              <a:buFont typeface="Calibri"/>
              <a:buChar char="●"/>
            </a:pPr>
            <a:r>
              <a:rPr lang="en" sz="900">
                <a:solidFill>
                  <a:schemeClr val="dk1"/>
                </a:solidFill>
                <a:latin typeface="Calibri"/>
                <a:ea typeface="Calibri"/>
                <a:cs typeface="Calibri"/>
                <a:sym typeface="Calibri"/>
              </a:rPr>
              <a:t>Something to write with</a:t>
            </a:r>
            <a:endParaRPr sz="900">
              <a:solidFill>
                <a:schemeClr val="dk1"/>
              </a:solidFill>
              <a:latin typeface="Calibri"/>
              <a:ea typeface="Calibri"/>
              <a:cs typeface="Calibri"/>
              <a:sym typeface="Calibri"/>
            </a:endParaRPr>
          </a:p>
          <a:p>
            <a:pPr indent="-285750" lvl="0" marL="457200" rtl="0" algn="l">
              <a:lnSpc>
                <a:spcPct val="100000"/>
              </a:lnSpc>
              <a:spcBef>
                <a:spcPts val="0"/>
              </a:spcBef>
              <a:spcAft>
                <a:spcPts val="0"/>
              </a:spcAft>
              <a:buClr>
                <a:schemeClr val="dk1"/>
              </a:buClr>
              <a:buSzPts val="900"/>
              <a:buFont typeface="Calibri"/>
              <a:buChar char="●"/>
            </a:pPr>
            <a:r>
              <a:rPr lang="en" sz="900">
                <a:solidFill>
                  <a:schemeClr val="dk1"/>
                </a:solidFill>
                <a:latin typeface="Calibri"/>
                <a:ea typeface="Calibri"/>
                <a:cs typeface="Calibri"/>
                <a:sym typeface="Calibri"/>
              </a:rPr>
              <a:t>Paper copies of each Survey Card, or a blank sheet of paper for keeping score</a:t>
            </a:r>
            <a:endParaRPr sz="900">
              <a:solidFill>
                <a:schemeClr val="dk1"/>
              </a:solidFill>
              <a:latin typeface="Calibri"/>
              <a:ea typeface="Calibri"/>
              <a:cs typeface="Calibri"/>
              <a:sym typeface="Calibri"/>
            </a:endParaRPr>
          </a:p>
          <a:p>
            <a:pPr indent="0" lvl="0" marL="0" rtl="0" algn="l">
              <a:spcBef>
                <a:spcPts val="1000"/>
              </a:spcBef>
              <a:spcAft>
                <a:spcPts val="0"/>
              </a:spcAft>
              <a:buClr>
                <a:schemeClr val="dk1"/>
              </a:buClr>
              <a:buSzPts val="1100"/>
              <a:buFont typeface="Arial"/>
              <a:buNone/>
            </a:pPr>
            <a:r>
              <a:rPr b="1" lang="en" sz="1200">
                <a:solidFill>
                  <a:srgbClr val="910D28"/>
                </a:solidFill>
                <a:highlight>
                  <a:schemeClr val="lt1"/>
                </a:highlight>
                <a:latin typeface="Calibri"/>
                <a:ea typeface="Calibri"/>
                <a:cs typeface="Calibri"/>
                <a:sym typeface="Calibri"/>
              </a:rPr>
              <a:t>Instructions</a:t>
            </a:r>
            <a:endParaRPr sz="2000">
              <a:solidFill>
                <a:schemeClr val="dk1"/>
              </a:solidFill>
              <a:latin typeface="Calibri"/>
              <a:ea typeface="Calibri"/>
              <a:cs typeface="Calibri"/>
              <a:sym typeface="Calibri"/>
            </a:endParaRPr>
          </a:p>
          <a:p>
            <a:pPr indent="-285750" lvl="0" marL="457200" rtl="0" algn="l">
              <a:lnSpc>
                <a:spcPct val="100000"/>
              </a:lnSpc>
              <a:spcBef>
                <a:spcPts val="600"/>
              </a:spcBef>
              <a:spcAft>
                <a:spcPts val="0"/>
              </a:spcAft>
              <a:buClr>
                <a:schemeClr val="dk1"/>
              </a:buClr>
              <a:buSzPts val="900"/>
              <a:buFont typeface="Calibri"/>
              <a:buAutoNum type="arabicPeriod"/>
            </a:pPr>
            <a:r>
              <a:rPr lang="en" sz="900">
                <a:solidFill>
                  <a:schemeClr val="dk1"/>
                </a:solidFill>
                <a:latin typeface="Calibri"/>
                <a:ea typeface="Calibri"/>
                <a:cs typeface="Calibri"/>
                <a:sym typeface="Calibri"/>
              </a:rPr>
              <a:t>Print out the following Survey Cards. If you are unable to print, you can use blank paper to keep track of your score.</a:t>
            </a:r>
            <a:endParaRPr sz="900">
              <a:solidFill>
                <a:schemeClr val="dk1"/>
              </a:solidFill>
              <a:latin typeface="Calibri"/>
              <a:ea typeface="Calibri"/>
              <a:cs typeface="Calibri"/>
              <a:sym typeface="Calibri"/>
            </a:endParaRPr>
          </a:p>
          <a:p>
            <a:pPr indent="-285750" lvl="0" marL="457200" rtl="0" algn="l">
              <a:lnSpc>
                <a:spcPct val="100000"/>
              </a:lnSpc>
              <a:spcBef>
                <a:spcPts val="0"/>
              </a:spcBef>
              <a:spcAft>
                <a:spcPts val="0"/>
              </a:spcAft>
              <a:buClr>
                <a:schemeClr val="dk1"/>
              </a:buClr>
              <a:buSzPts val="900"/>
              <a:buFont typeface="Calibri"/>
              <a:buAutoNum type="arabicPeriod"/>
            </a:pPr>
            <a:r>
              <a:rPr lang="en" sz="900">
                <a:solidFill>
                  <a:schemeClr val="dk1"/>
                </a:solidFill>
                <a:latin typeface="Calibri"/>
                <a:ea typeface="Calibri"/>
                <a:cs typeface="Calibri"/>
                <a:sym typeface="Calibri"/>
              </a:rPr>
              <a:t>To start the Career Cluster Survey, begin with Survey Card 1. Read each of the statements on Survey Card 1.</a:t>
            </a:r>
            <a:endParaRPr sz="900">
              <a:solidFill>
                <a:schemeClr val="dk1"/>
              </a:solidFill>
              <a:latin typeface="Calibri"/>
              <a:ea typeface="Calibri"/>
              <a:cs typeface="Calibri"/>
              <a:sym typeface="Calibri"/>
            </a:endParaRPr>
          </a:p>
          <a:p>
            <a:pPr indent="-285750" lvl="0" marL="457200" rtl="0" algn="l">
              <a:lnSpc>
                <a:spcPct val="100000"/>
              </a:lnSpc>
              <a:spcBef>
                <a:spcPts val="0"/>
              </a:spcBef>
              <a:spcAft>
                <a:spcPts val="0"/>
              </a:spcAft>
              <a:buClr>
                <a:schemeClr val="dk1"/>
              </a:buClr>
              <a:buSzPts val="900"/>
              <a:buFont typeface="Calibri"/>
              <a:buAutoNum type="arabicPeriod"/>
            </a:pPr>
            <a:r>
              <a:rPr lang="en" sz="900">
                <a:solidFill>
                  <a:schemeClr val="dk1"/>
                </a:solidFill>
                <a:latin typeface="Calibri"/>
                <a:ea typeface="Calibri"/>
                <a:cs typeface="Calibri"/>
                <a:sym typeface="Calibri"/>
              </a:rPr>
              <a:t>On the Survey Card, mark each </a:t>
            </a:r>
            <a:r>
              <a:rPr lang="en" sz="900">
                <a:solidFill>
                  <a:schemeClr val="dk1"/>
                </a:solidFill>
                <a:latin typeface="Calibri"/>
                <a:ea typeface="Calibri"/>
                <a:cs typeface="Calibri"/>
                <a:sym typeface="Calibri"/>
              </a:rPr>
              <a:t>statement you agree with.</a:t>
            </a:r>
            <a:r>
              <a:rPr lang="en" sz="900">
                <a:solidFill>
                  <a:schemeClr val="dk1"/>
                </a:solidFill>
                <a:latin typeface="Calibri"/>
                <a:ea typeface="Calibri"/>
                <a:cs typeface="Calibri"/>
                <a:sym typeface="Calibri"/>
              </a:rPr>
              <a:t> For every statement you agree with, give yourself one point.  </a:t>
            </a:r>
            <a:endParaRPr sz="900">
              <a:solidFill>
                <a:schemeClr val="dk1"/>
              </a:solidFill>
              <a:latin typeface="Calibri"/>
              <a:ea typeface="Calibri"/>
              <a:cs typeface="Calibri"/>
              <a:sym typeface="Calibri"/>
            </a:endParaRPr>
          </a:p>
          <a:p>
            <a:pPr indent="-285750" lvl="1" marL="914400" rtl="0" algn="l">
              <a:lnSpc>
                <a:spcPct val="100000"/>
              </a:lnSpc>
              <a:spcBef>
                <a:spcPts val="0"/>
              </a:spcBef>
              <a:spcAft>
                <a:spcPts val="0"/>
              </a:spcAft>
              <a:buClr>
                <a:schemeClr val="dk1"/>
              </a:buClr>
              <a:buSzPts val="900"/>
              <a:buFont typeface="Calibri"/>
              <a:buChar char="○"/>
            </a:pPr>
            <a:r>
              <a:rPr lang="en" sz="900">
                <a:solidFill>
                  <a:schemeClr val="dk1"/>
                </a:solidFill>
                <a:latin typeface="Calibri"/>
                <a:ea typeface="Calibri"/>
                <a:cs typeface="Calibri"/>
                <a:sym typeface="Calibri"/>
              </a:rPr>
              <a:t>If you did not print the Survey Cards, use a blank sheet of paper to tally up the number of statements you agree with. Label this tally “Survey Card 1.”</a:t>
            </a:r>
            <a:endParaRPr sz="900">
              <a:solidFill>
                <a:schemeClr val="dk1"/>
              </a:solidFill>
              <a:latin typeface="Calibri"/>
              <a:ea typeface="Calibri"/>
              <a:cs typeface="Calibri"/>
              <a:sym typeface="Calibri"/>
            </a:endParaRPr>
          </a:p>
          <a:p>
            <a:pPr indent="-285750" lvl="0" marL="457200" rtl="0" algn="l">
              <a:lnSpc>
                <a:spcPct val="100000"/>
              </a:lnSpc>
              <a:spcBef>
                <a:spcPts val="0"/>
              </a:spcBef>
              <a:spcAft>
                <a:spcPts val="0"/>
              </a:spcAft>
              <a:buClr>
                <a:schemeClr val="dk1"/>
              </a:buClr>
              <a:buSzPts val="900"/>
              <a:buFont typeface="Calibri"/>
              <a:buAutoNum type="arabicPeriod"/>
            </a:pPr>
            <a:r>
              <a:rPr lang="en" sz="900">
                <a:solidFill>
                  <a:schemeClr val="dk1"/>
                </a:solidFill>
                <a:latin typeface="Calibri"/>
                <a:ea typeface="Calibri"/>
                <a:cs typeface="Calibri"/>
                <a:sym typeface="Calibri"/>
              </a:rPr>
              <a:t>Count up your total points for Survey Card </a:t>
            </a:r>
            <a:r>
              <a:rPr lang="en" sz="900">
                <a:solidFill>
                  <a:schemeClr val="dk1"/>
                </a:solidFill>
                <a:latin typeface="Calibri"/>
                <a:ea typeface="Calibri"/>
                <a:cs typeface="Calibri"/>
                <a:sym typeface="Calibri"/>
              </a:rPr>
              <a:t>1</a:t>
            </a:r>
            <a:r>
              <a:rPr lang="en" sz="900">
                <a:solidFill>
                  <a:schemeClr val="dk1"/>
                </a:solidFill>
                <a:latin typeface="Calibri"/>
                <a:ea typeface="Calibri"/>
                <a:cs typeface="Calibri"/>
                <a:sym typeface="Calibri"/>
              </a:rPr>
              <a:t>.  You may total your points in the bottom right corner next to “Survey Card Total” or on your blank sheet of paper.  </a:t>
            </a:r>
            <a:endParaRPr sz="900">
              <a:solidFill>
                <a:schemeClr val="dk1"/>
              </a:solidFill>
              <a:latin typeface="Calibri"/>
              <a:ea typeface="Calibri"/>
              <a:cs typeface="Calibri"/>
              <a:sym typeface="Calibri"/>
            </a:endParaRPr>
          </a:p>
          <a:p>
            <a:pPr indent="-285750" lvl="0" marL="457200" rtl="0" algn="l">
              <a:lnSpc>
                <a:spcPct val="100000"/>
              </a:lnSpc>
              <a:spcBef>
                <a:spcPts val="0"/>
              </a:spcBef>
              <a:spcAft>
                <a:spcPts val="0"/>
              </a:spcAft>
              <a:buClr>
                <a:schemeClr val="dk1"/>
              </a:buClr>
              <a:buSzPts val="900"/>
              <a:buFont typeface="Calibri"/>
              <a:buAutoNum type="arabicPeriod"/>
            </a:pPr>
            <a:r>
              <a:rPr lang="en" sz="900">
                <a:solidFill>
                  <a:schemeClr val="dk1"/>
                </a:solidFill>
                <a:latin typeface="Calibri"/>
                <a:ea typeface="Calibri"/>
                <a:cs typeface="Calibri"/>
                <a:sym typeface="Calibri"/>
              </a:rPr>
              <a:t>Repeat this process with the remaining 15 survey cards.</a:t>
            </a:r>
            <a:endParaRPr sz="900">
              <a:solidFill>
                <a:schemeClr val="dk1"/>
              </a:solidFill>
              <a:latin typeface="Calibri"/>
              <a:ea typeface="Calibri"/>
              <a:cs typeface="Calibri"/>
              <a:sym typeface="Calibri"/>
            </a:endParaRPr>
          </a:p>
          <a:p>
            <a:pPr indent="-285750" lvl="0" marL="457200" rtl="0" algn="l">
              <a:lnSpc>
                <a:spcPct val="100000"/>
              </a:lnSpc>
              <a:spcBef>
                <a:spcPts val="0"/>
              </a:spcBef>
              <a:spcAft>
                <a:spcPts val="0"/>
              </a:spcAft>
              <a:buClr>
                <a:schemeClr val="dk1"/>
              </a:buClr>
              <a:buSzPts val="900"/>
              <a:buFont typeface="Calibri"/>
              <a:buAutoNum type="arabicPeriod"/>
            </a:pPr>
            <a:r>
              <a:rPr lang="en" sz="900">
                <a:solidFill>
                  <a:schemeClr val="dk1"/>
                </a:solidFill>
                <a:latin typeface="Calibri"/>
                <a:ea typeface="Calibri"/>
                <a:cs typeface="Calibri"/>
                <a:sym typeface="Calibri"/>
              </a:rPr>
              <a:t>Determine your top three Career Clusters based on which three survey cards have the highest number of points.</a:t>
            </a:r>
            <a:endParaRPr sz="900">
              <a:solidFill>
                <a:schemeClr val="dk1"/>
              </a:solidFill>
              <a:latin typeface="Calibri"/>
              <a:ea typeface="Calibri"/>
              <a:cs typeface="Calibri"/>
              <a:sym typeface="Calibri"/>
            </a:endParaRPr>
          </a:p>
          <a:p>
            <a:pPr indent="-285750" lvl="0" marL="457200" rtl="0" algn="l">
              <a:lnSpc>
                <a:spcPct val="100000"/>
              </a:lnSpc>
              <a:spcBef>
                <a:spcPts val="0"/>
              </a:spcBef>
              <a:spcAft>
                <a:spcPts val="0"/>
              </a:spcAft>
              <a:buClr>
                <a:schemeClr val="dk1"/>
              </a:buClr>
              <a:buSzPts val="900"/>
              <a:buFont typeface="Calibri"/>
              <a:buAutoNum type="arabicPeriod"/>
            </a:pPr>
            <a:r>
              <a:rPr lang="en" sz="900">
                <a:solidFill>
                  <a:schemeClr val="dk1"/>
                </a:solidFill>
                <a:latin typeface="Calibri"/>
                <a:ea typeface="Calibri"/>
                <a:cs typeface="Calibri"/>
                <a:sym typeface="Calibri"/>
              </a:rPr>
              <a:t>Once you have your top three Career Clusters, move on to the next step in this activity.</a:t>
            </a:r>
            <a:endParaRPr sz="9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sz="900">
              <a:solidFill>
                <a:schemeClr val="dk1"/>
              </a:solidFill>
              <a:latin typeface="Calibri"/>
              <a:ea typeface="Calibri"/>
              <a:cs typeface="Calibri"/>
              <a:sym typeface="Calibri"/>
            </a:endParaRPr>
          </a:p>
          <a:p>
            <a:pPr indent="0" lvl="0" marL="0" rtl="0" algn="l">
              <a:spcBef>
                <a:spcPts val="0"/>
              </a:spcBef>
              <a:spcAft>
                <a:spcPts val="0"/>
              </a:spcAft>
              <a:buNone/>
            </a:pPr>
            <a:r>
              <a:rPr b="1" lang="en" sz="900">
                <a:solidFill>
                  <a:schemeClr val="dk1"/>
                </a:solidFill>
                <a:latin typeface="Calibri"/>
                <a:ea typeface="Calibri"/>
                <a:cs typeface="Calibri"/>
                <a:sym typeface="Calibri"/>
              </a:rPr>
              <a:t>Note: </a:t>
            </a:r>
            <a:r>
              <a:rPr lang="en" sz="900">
                <a:solidFill>
                  <a:schemeClr val="dk1"/>
                </a:solidFill>
                <a:latin typeface="Calibri"/>
                <a:ea typeface="Calibri"/>
                <a:cs typeface="Calibri"/>
                <a:sym typeface="Calibri"/>
              </a:rPr>
              <a:t>This may make a couple of days to complete</a:t>
            </a:r>
            <a:r>
              <a:rPr lang="en" sz="900">
                <a:solidFill>
                  <a:schemeClr val="dk1"/>
                </a:solidFill>
                <a:latin typeface="Calibri"/>
                <a:ea typeface="Calibri"/>
                <a:cs typeface="Calibri"/>
                <a:sym typeface="Calibri"/>
              </a:rPr>
              <a:t>. Also, your interests may change overtime and this survey and these options can be revisited throughout your educational career.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graphicFrame>
        <p:nvGraphicFramePr>
          <p:cNvPr id="100" name="Google Shape;100;p22"/>
          <p:cNvGraphicFramePr/>
          <p:nvPr/>
        </p:nvGraphicFramePr>
        <p:xfrm>
          <a:off x="-37" y="0"/>
          <a:ext cx="3000000" cy="3000000"/>
        </p:xfrm>
        <a:graphic>
          <a:graphicData uri="http://schemas.openxmlformats.org/drawingml/2006/table">
            <a:tbl>
              <a:tblPr bandRow="1">
                <a:noFill/>
                <a:tableStyleId>{3FC47B6E-E68B-413D-BFC9-07C8349580ED}</a:tableStyleId>
              </a:tblPr>
              <a:tblGrid>
                <a:gridCol w="3048000"/>
                <a:gridCol w="3048000"/>
                <a:gridCol w="3048000"/>
              </a:tblGrid>
              <a:tr h="70362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a:t>
                      </a:r>
                      <a:r>
                        <a:rPr b="1" lang="en" sz="1200">
                          <a:solidFill>
                            <a:srgbClr val="FFFFFF"/>
                          </a:solidFill>
                          <a:latin typeface="Calibri"/>
                          <a:ea typeface="Calibri"/>
                          <a:cs typeface="Calibri"/>
                          <a:sym typeface="Calibri"/>
                        </a:rPr>
                        <a:t> 9</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765200">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452950">
                <a:tc>
                  <a:txBody>
                    <a:bodyPr/>
                    <a:lstStyle/>
                    <a:p>
                      <a:pPr indent="0" lvl="0" marL="0" rtl="0" algn="ctr">
                        <a:spcBef>
                          <a:spcPts val="0"/>
                        </a:spcBef>
                        <a:spcAft>
                          <a:spcPts val="0"/>
                        </a:spcAft>
                        <a:buNone/>
                      </a:pPr>
                      <a:r>
                        <a:rPr lang="en" sz="1200">
                          <a:latin typeface="Calibri"/>
                          <a:ea typeface="Calibri"/>
                          <a:cs typeface="Calibri"/>
                          <a:sym typeface="Calibri"/>
                        </a:rPr>
                        <a:t>I like to investigate new places and activities.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tactful.</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Language Arts/Speech</a:t>
                      </a:r>
                      <a:endParaRPr sz="1200">
                        <a:latin typeface="Calibri"/>
                        <a:ea typeface="Calibri"/>
                        <a:cs typeface="Calibri"/>
                        <a:sym typeface="Calibri"/>
                      </a:endParaRPr>
                    </a:p>
                  </a:txBody>
                  <a:tcPr marT="73025" marB="73025" marR="73025" marL="73025" anchor="ctr">
                    <a:solidFill>
                      <a:srgbClr val="F3F3F3"/>
                    </a:solidFill>
                  </a:tcPr>
                </a:tc>
              </a:tr>
              <a:tr h="452950">
                <a:tc>
                  <a:txBody>
                    <a:bodyPr/>
                    <a:lstStyle/>
                    <a:p>
                      <a:pPr indent="0" lvl="0" marL="0" rtl="0" algn="ctr">
                        <a:spcBef>
                          <a:spcPts val="0"/>
                        </a:spcBef>
                        <a:spcAft>
                          <a:spcPts val="0"/>
                        </a:spcAft>
                        <a:buNone/>
                      </a:pPr>
                      <a:r>
                        <a:rPr lang="en" sz="1200">
                          <a:latin typeface="Calibri"/>
                          <a:ea typeface="Calibri"/>
                          <a:cs typeface="Calibri"/>
                          <a:sym typeface="Calibri"/>
                        </a:rPr>
                        <a:t>I work well with all ages and types of people.</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self-motivated.</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Foreign Language</a:t>
                      </a:r>
                      <a:endParaRPr sz="1200">
                        <a:latin typeface="Calibri"/>
                        <a:ea typeface="Calibri"/>
                        <a:cs typeface="Calibri"/>
                        <a:sym typeface="Calibri"/>
                      </a:endParaRPr>
                    </a:p>
                  </a:txBody>
                  <a:tcPr marT="73025" marB="73025" marR="73025" marL="73025" anchor="ctr"/>
                </a:tc>
              </a:tr>
              <a:tr h="703625">
                <a:tc>
                  <a:txBody>
                    <a:bodyPr/>
                    <a:lstStyle/>
                    <a:p>
                      <a:pPr indent="0" lvl="0" marL="0" rtl="0" algn="ctr">
                        <a:spcBef>
                          <a:spcPts val="0"/>
                        </a:spcBef>
                        <a:spcAft>
                          <a:spcPts val="0"/>
                        </a:spcAft>
                        <a:buNone/>
                      </a:pPr>
                      <a:r>
                        <a:rPr lang="en" sz="1200">
                          <a:latin typeface="Calibri"/>
                          <a:ea typeface="Calibri"/>
                          <a:cs typeface="Calibri"/>
                          <a:sym typeface="Calibri"/>
                        </a:rPr>
                        <a:t>I enjoy organizing activities in which other people enjoy themselves.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work well with others.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Social Sciences</a:t>
                      </a:r>
                      <a:endParaRPr sz="1200">
                        <a:latin typeface="Calibri"/>
                        <a:ea typeface="Calibri"/>
                        <a:cs typeface="Calibri"/>
                        <a:sym typeface="Calibri"/>
                      </a:endParaRPr>
                    </a:p>
                  </a:txBody>
                  <a:tcPr marT="73025" marB="73025" marR="73025" marL="73025" anchor="ctr">
                    <a:solidFill>
                      <a:srgbClr val="F3F3F3"/>
                    </a:solidFill>
                  </a:tcPr>
                </a:tc>
              </a:tr>
              <a:tr h="452950">
                <a:tc>
                  <a:txBody>
                    <a:bodyPr/>
                    <a:lstStyle/>
                    <a:p>
                      <a:pPr indent="0" lvl="0" marL="0" rtl="0" algn="ctr">
                        <a:spcBef>
                          <a:spcPts val="0"/>
                        </a:spcBef>
                        <a:spcAft>
                          <a:spcPts val="0"/>
                        </a:spcAft>
                        <a:buNone/>
                      </a:pPr>
                      <a:r>
                        <a:rPr lang="en" sz="1200">
                          <a:latin typeface="Calibri"/>
                          <a:ea typeface="Calibri"/>
                          <a:cs typeface="Calibri"/>
                          <a:sym typeface="Calibri"/>
                        </a:rPr>
                        <a:t>I have a flexible schedule.</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outgoing.</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Marketing</a:t>
                      </a:r>
                      <a:endParaRPr sz="1200">
                        <a:latin typeface="Calibri"/>
                        <a:ea typeface="Calibri"/>
                        <a:cs typeface="Calibri"/>
                        <a:sym typeface="Calibri"/>
                      </a:endParaRPr>
                    </a:p>
                  </a:txBody>
                  <a:tcPr marT="73025" marB="73025" marR="73025" marL="73025" anchor="ctr"/>
                </a:tc>
              </a:tr>
              <a:tr h="452950">
                <a:tc>
                  <a:txBody>
                    <a:bodyPr/>
                    <a:lstStyle/>
                    <a:p>
                      <a:pPr indent="0" lvl="0" marL="0" rtl="0" algn="ctr">
                        <a:spcBef>
                          <a:spcPts val="0"/>
                        </a:spcBef>
                        <a:spcAft>
                          <a:spcPts val="0"/>
                        </a:spcAft>
                        <a:buNone/>
                      </a:pPr>
                      <a:r>
                        <a:rPr lang="en" sz="1200">
                          <a:latin typeface="Calibri"/>
                          <a:ea typeface="Calibri"/>
                          <a:cs typeface="Calibri"/>
                          <a:sym typeface="Calibri"/>
                        </a:rPr>
                        <a:t>I can help people make up their minds.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slow to anger.</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Food Services</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703625">
                <a:tc>
                  <a:txBody>
                    <a:bodyPr/>
                    <a:lstStyle/>
                    <a:p>
                      <a:pPr indent="0" lvl="0" marL="0" rtl="0" algn="ctr">
                        <a:spcBef>
                          <a:spcPts val="0"/>
                        </a:spcBef>
                        <a:spcAft>
                          <a:spcPts val="0"/>
                        </a:spcAft>
                        <a:buNone/>
                      </a:pPr>
                      <a:r>
                        <a:rPr lang="en" sz="1200">
                          <a:latin typeface="Calibri"/>
                          <a:ea typeface="Calibri"/>
                          <a:cs typeface="Calibri"/>
                          <a:sym typeface="Calibri"/>
                        </a:rPr>
                        <a:t>I communicate easily, tactfully, and courteously.</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455600">
                <a:tc>
                  <a:txBody>
                    <a:bodyPr/>
                    <a:lstStyle/>
                    <a:p>
                      <a:pPr indent="0" lvl="0" marL="0" rtl="0" algn="ctr">
                        <a:spcBef>
                          <a:spcPts val="0"/>
                        </a:spcBef>
                        <a:spcAft>
                          <a:spcPts val="0"/>
                        </a:spcAft>
                        <a:buNone/>
                      </a:pPr>
                      <a:r>
                        <a:rPr lang="en" sz="1200">
                          <a:latin typeface="Calibri"/>
                          <a:ea typeface="Calibri"/>
                          <a:cs typeface="Calibri"/>
                          <a:sym typeface="Calibri"/>
                        </a:rPr>
                        <a:t>I enjoy learning about other cultures.</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9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graphicFrame>
        <p:nvGraphicFramePr>
          <p:cNvPr id="105" name="Google Shape;105;p23"/>
          <p:cNvGraphicFramePr/>
          <p:nvPr/>
        </p:nvGraphicFramePr>
        <p:xfrm>
          <a:off x="-37" y="25"/>
          <a:ext cx="3000000" cy="3000000"/>
        </p:xfrm>
        <a:graphic>
          <a:graphicData uri="http://schemas.openxmlformats.org/drawingml/2006/table">
            <a:tbl>
              <a:tblPr bandRow="1">
                <a:noFill/>
                <a:tableStyleId>{3FC47B6E-E68B-413D-BFC9-07C8349580ED}</a:tableStyleId>
              </a:tblPr>
              <a:tblGrid>
                <a:gridCol w="3048000"/>
                <a:gridCol w="3048000"/>
                <a:gridCol w="3048000"/>
              </a:tblGrid>
              <a:tr h="532450">
                <a:tc gridSpan="3">
                  <a:txBody>
                    <a:bodyPr/>
                    <a:lstStyle/>
                    <a:p>
                      <a:pPr indent="0" lvl="0" marL="0" rtl="0" algn="ctr">
                        <a:lnSpc>
                          <a:spcPct val="115000"/>
                        </a:lnSpc>
                        <a:spcBef>
                          <a:spcPts val="0"/>
                        </a:spcBef>
                        <a:spcAft>
                          <a:spcPts val="600"/>
                        </a:spcAft>
                        <a:buNone/>
                      </a:pPr>
                      <a:r>
                        <a:rPr b="1" lang="en" sz="1200">
                          <a:solidFill>
                            <a:schemeClr val="lt1"/>
                          </a:solidFill>
                          <a:latin typeface="Calibri"/>
                          <a:ea typeface="Calibri"/>
                          <a:cs typeface="Calibri"/>
                          <a:sym typeface="Calibri"/>
                        </a:rPr>
                        <a:t>Survey Card 10</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681225">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626425">
                <a:tc>
                  <a:txBody>
                    <a:bodyPr/>
                    <a:lstStyle/>
                    <a:p>
                      <a:pPr indent="0" lvl="0" marL="0" rtl="0" algn="ctr">
                        <a:spcBef>
                          <a:spcPts val="0"/>
                        </a:spcBef>
                        <a:spcAft>
                          <a:spcPts val="0"/>
                        </a:spcAft>
                        <a:buNone/>
                      </a:pPr>
                      <a:r>
                        <a:rPr lang="en" sz="1200">
                          <a:latin typeface="Calibri"/>
                          <a:ea typeface="Calibri"/>
                          <a:cs typeface="Calibri"/>
                          <a:sym typeface="Calibri"/>
                        </a:rPr>
                        <a:t>I care about people, their needs, and their problems.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good communicator/good listener.</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Language Arts</a:t>
                      </a:r>
                      <a:endParaRPr sz="1200">
                        <a:latin typeface="Calibri"/>
                        <a:ea typeface="Calibri"/>
                        <a:cs typeface="Calibri"/>
                        <a:sym typeface="Calibri"/>
                      </a:endParaRPr>
                    </a:p>
                  </a:txBody>
                  <a:tcPr marT="73025" marB="73025" marR="73025" marL="73025" anchor="ctr">
                    <a:solidFill>
                      <a:srgbClr val="F3F3F3"/>
                    </a:solidFill>
                  </a:tcPr>
                </a:tc>
              </a:tr>
              <a:tr h="626425">
                <a:tc>
                  <a:txBody>
                    <a:bodyPr/>
                    <a:lstStyle/>
                    <a:p>
                      <a:pPr indent="0" lvl="0" marL="0" rtl="0" algn="ctr">
                        <a:spcBef>
                          <a:spcPts val="0"/>
                        </a:spcBef>
                        <a:spcAft>
                          <a:spcPts val="0"/>
                        </a:spcAft>
                        <a:buNone/>
                      </a:pPr>
                      <a:r>
                        <a:rPr lang="en" sz="1200">
                          <a:latin typeface="Calibri"/>
                          <a:ea typeface="Calibri"/>
                          <a:cs typeface="Calibri"/>
                          <a:sym typeface="Calibri"/>
                        </a:rPr>
                        <a:t>I enjoy participating in community services and/or volunteering.</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caring.</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Psychology/Sociology</a:t>
                      </a:r>
                      <a:endParaRPr sz="1200">
                        <a:latin typeface="Calibri"/>
                        <a:ea typeface="Calibri"/>
                        <a:cs typeface="Calibri"/>
                        <a:sym typeface="Calibri"/>
                      </a:endParaRPr>
                    </a:p>
                  </a:txBody>
                  <a:tcPr marT="73025" marB="73025" marR="73025" marL="73025" anchor="ctr"/>
                </a:tc>
              </a:tr>
              <a:tr h="626425">
                <a:tc>
                  <a:txBody>
                    <a:bodyPr/>
                    <a:lstStyle/>
                    <a:p>
                      <a:pPr indent="0" lvl="0" marL="0" rtl="0" algn="ctr">
                        <a:spcBef>
                          <a:spcPts val="0"/>
                        </a:spcBef>
                        <a:spcAft>
                          <a:spcPts val="0"/>
                        </a:spcAft>
                        <a:buNone/>
                      </a:pPr>
                      <a:r>
                        <a:rPr lang="en" sz="1200">
                          <a:latin typeface="Calibri"/>
                          <a:ea typeface="Calibri"/>
                          <a:cs typeface="Calibri"/>
                          <a:sym typeface="Calibri"/>
                        </a:rPr>
                        <a:t>I am able to listen to others’ viewpoints.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not materialistic.</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Family &amp; Consumer Sciences</a:t>
                      </a:r>
                      <a:endParaRPr sz="1200">
                        <a:latin typeface="Calibri"/>
                        <a:ea typeface="Calibri"/>
                        <a:cs typeface="Calibri"/>
                        <a:sym typeface="Calibri"/>
                      </a:endParaRPr>
                    </a:p>
                  </a:txBody>
                  <a:tcPr marT="73025" marB="73025" marR="73025" marL="73025" anchor="ctr">
                    <a:solidFill>
                      <a:srgbClr val="F3F3F3"/>
                    </a:solidFill>
                  </a:tcPr>
                </a:tc>
              </a:tr>
              <a:tr h="403275">
                <a:tc>
                  <a:txBody>
                    <a:bodyPr/>
                    <a:lstStyle/>
                    <a:p>
                      <a:pPr indent="0" lvl="0" marL="0" rtl="0" algn="ctr">
                        <a:spcBef>
                          <a:spcPts val="0"/>
                        </a:spcBef>
                        <a:spcAft>
                          <a:spcPts val="0"/>
                        </a:spcAft>
                        <a:buNone/>
                      </a:pPr>
                      <a:r>
                        <a:rPr lang="en" sz="1200">
                          <a:latin typeface="Calibri"/>
                          <a:ea typeface="Calibri"/>
                          <a:cs typeface="Calibri"/>
                          <a:sym typeface="Calibri"/>
                        </a:rPr>
                        <a:t>I like to help people be at their best.</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use intuition and logic.</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Finance</a:t>
                      </a:r>
                      <a:endParaRPr sz="1200">
                        <a:latin typeface="Calibri"/>
                        <a:ea typeface="Calibri"/>
                        <a:cs typeface="Calibri"/>
                        <a:sym typeface="Calibri"/>
                      </a:endParaRPr>
                    </a:p>
                  </a:txBody>
                  <a:tcPr marT="73025" marB="73025" marR="73025" marL="73025" anchor="ctr"/>
                </a:tc>
              </a:tr>
              <a:tr h="626425">
                <a:tc>
                  <a:txBody>
                    <a:bodyPr/>
                    <a:lstStyle/>
                    <a:p>
                      <a:pPr indent="0" lvl="0" marL="0" rtl="0" algn="ctr">
                        <a:spcBef>
                          <a:spcPts val="0"/>
                        </a:spcBef>
                        <a:spcAft>
                          <a:spcPts val="0"/>
                        </a:spcAft>
                        <a:buNone/>
                      </a:pPr>
                      <a:r>
                        <a:rPr lang="en" sz="1200">
                          <a:latin typeface="Calibri"/>
                          <a:ea typeface="Calibri"/>
                          <a:cs typeface="Calibri"/>
                          <a:sym typeface="Calibri"/>
                        </a:rPr>
                        <a:t>I enjoy working with people from preschool age to old age.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non-judgemental.</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Foreign Language</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405600">
                <a:tc>
                  <a:txBody>
                    <a:bodyPr/>
                    <a:lstStyle/>
                    <a:p>
                      <a:pPr indent="0" lvl="0" marL="0" rtl="0" algn="ctr">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I often think of new ways to do things.</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15200">
                <a:tc>
                  <a:txBody>
                    <a:bodyPr/>
                    <a:lstStyle/>
                    <a:p>
                      <a:pPr indent="0" lvl="0" marL="0" rtl="0" algn="ctr">
                        <a:spcBef>
                          <a:spcPts val="0"/>
                        </a:spcBef>
                        <a:spcAft>
                          <a:spcPts val="0"/>
                        </a:spcAft>
                        <a:buNone/>
                      </a:pPr>
                      <a:r>
                        <a:rPr lang="en" sz="1200">
                          <a:latin typeface="Calibri"/>
                          <a:ea typeface="Calibri"/>
                          <a:cs typeface="Calibri"/>
                          <a:sym typeface="Calibri"/>
                        </a:rPr>
                        <a:t>I make friends with different kinds of people.</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10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graphicFrame>
        <p:nvGraphicFramePr>
          <p:cNvPr id="110" name="Google Shape;110;p24"/>
          <p:cNvGraphicFramePr/>
          <p:nvPr/>
        </p:nvGraphicFramePr>
        <p:xfrm>
          <a:off x="-12" y="-40"/>
          <a:ext cx="3000000" cy="3000000"/>
        </p:xfrm>
        <a:graphic>
          <a:graphicData uri="http://schemas.openxmlformats.org/drawingml/2006/table">
            <a:tbl>
              <a:tblPr bandRow="1">
                <a:noFill/>
                <a:tableStyleId>{3FC47B6E-E68B-413D-BFC9-07C8349580ED}</a:tableStyleId>
              </a:tblPr>
              <a:tblGrid>
                <a:gridCol w="4280950"/>
                <a:gridCol w="2431525"/>
                <a:gridCol w="2431525"/>
              </a:tblGrid>
              <a:tr h="70717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 </a:t>
                      </a:r>
                      <a:r>
                        <a:rPr b="1" lang="en" sz="1200">
                          <a:solidFill>
                            <a:srgbClr val="FFFFFF"/>
                          </a:solidFill>
                          <a:latin typeface="Calibri"/>
                          <a:ea typeface="Calibri"/>
                          <a:cs typeface="Calibri"/>
                          <a:sym typeface="Calibri"/>
                        </a:rPr>
                        <a:t>11</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589850">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535575">
                <a:tc>
                  <a:txBody>
                    <a:bodyPr/>
                    <a:lstStyle/>
                    <a:p>
                      <a:pPr indent="0" lvl="0" marL="0" rtl="0" algn="ctr">
                        <a:spcBef>
                          <a:spcPts val="0"/>
                        </a:spcBef>
                        <a:spcAft>
                          <a:spcPts val="0"/>
                        </a:spcAft>
                        <a:buNone/>
                      </a:pPr>
                      <a:r>
                        <a:rPr lang="en" sz="1200">
                          <a:latin typeface="Calibri"/>
                          <a:ea typeface="Calibri"/>
                          <a:cs typeface="Calibri"/>
                          <a:sym typeface="Calibri"/>
                        </a:rPr>
                        <a:t>I like working with computers.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logical thinker.</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solidFill>
                      <a:srgbClr val="F3F3F3"/>
                    </a:solidFill>
                  </a:tcPr>
                </a:tc>
              </a:tr>
              <a:tr h="535575">
                <a:tc>
                  <a:txBody>
                    <a:bodyPr/>
                    <a:lstStyle/>
                    <a:p>
                      <a:pPr indent="0" lvl="0" marL="0" rtl="0" algn="ctr">
                        <a:spcBef>
                          <a:spcPts val="0"/>
                        </a:spcBef>
                        <a:spcAft>
                          <a:spcPts val="0"/>
                        </a:spcAft>
                        <a:buNone/>
                      </a:pPr>
                      <a:r>
                        <a:rPr lang="en" sz="1200">
                          <a:latin typeface="Calibri"/>
                          <a:ea typeface="Calibri"/>
                          <a:cs typeface="Calibri"/>
                          <a:sym typeface="Calibri"/>
                        </a:rPr>
                        <a:t>I enjoy solving difficult problems.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good with small details.</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Science</a:t>
                      </a:r>
                      <a:endParaRPr sz="1200">
                        <a:latin typeface="Calibri"/>
                        <a:ea typeface="Calibri"/>
                        <a:cs typeface="Calibri"/>
                        <a:sym typeface="Calibri"/>
                      </a:endParaRPr>
                    </a:p>
                  </a:txBody>
                  <a:tcPr marT="73025" marB="73025" marR="73025" marL="73025" anchor="ctr"/>
                </a:tc>
              </a:tr>
              <a:tr h="535575">
                <a:tc>
                  <a:txBody>
                    <a:bodyPr/>
                    <a:lstStyle/>
                    <a:p>
                      <a:pPr indent="0" lvl="0" marL="0" rtl="0" algn="ctr">
                        <a:spcBef>
                          <a:spcPts val="0"/>
                        </a:spcBef>
                        <a:spcAft>
                          <a:spcPts val="0"/>
                        </a:spcAft>
                        <a:buNone/>
                      </a:pPr>
                      <a:r>
                        <a:rPr lang="en" sz="1200">
                          <a:latin typeface="Calibri"/>
                          <a:ea typeface="Calibri"/>
                          <a:cs typeface="Calibri"/>
                          <a:sym typeface="Calibri"/>
                        </a:rPr>
                        <a:t>I like figuring out how processes for machines work.</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don’t give up easily. </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Computer Tech/Applications</a:t>
                      </a:r>
                      <a:endParaRPr sz="1200">
                        <a:latin typeface="Calibri"/>
                        <a:ea typeface="Calibri"/>
                        <a:cs typeface="Calibri"/>
                        <a:sym typeface="Calibri"/>
                      </a:endParaRPr>
                    </a:p>
                  </a:txBody>
                  <a:tcPr marT="73025" marB="73025" marR="73025" marL="73025" anchor="ctr">
                    <a:solidFill>
                      <a:srgbClr val="F3F3F3"/>
                    </a:solidFill>
                  </a:tcPr>
                </a:tc>
              </a:tr>
              <a:tr h="535575">
                <a:tc>
                  <a:txBody>
                    <a:bodyPr/>
                    <a:lstStyle/>
                    <a:p>
                      <a:pPr indent="0" lvl="0" marL="0" rtl="0" algn="ctr">
                        <a:spcBef>
                          <a:spcPts val="0"/>
                        </a:spcBef>
                        <a:spcAft>
                          <a:spcPts val="0"/>
                        </a:spcAft>
                        <a:buNone/>
                      </a:pPr>
                      <a:r>
                        <a:rPr lang="en" sz="1200">
                          <a:latin typeface="Calibri"/>
                          <a:ea typeface="Calibri"/>
                          <a:cs typeface="Calibri"/>
                          <a:sym typeface="Calibri"/>
                        </a:rPr>
                        <a:t>Reading technical manuals is fun for me. </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have good concentration skills.</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Communications</a:t>
                      </a:r>
                      <a:endParaRPr sz="1200">
                        <a:latin typeface="Calibri"/>
                        <a:ea typeface="Calibri"/>
                        <a:cs typeface="Calibri"/>
                        <a:sym typeface="Calibri"/>
                      </a:endParaRPr>
                    </a:p>
                  </a:txBody>
                  <a:tcPr marT="73025" marB="73025" marR="73025" marL="73025" anchor="ctr">
                    <a:solidFill>
                      <a:srgbClr val="FFFFFF"/>
                    </a:solidFill>
                  </a:tcPr>
                </a:tc>
              </a:tr>
              <a:tr h="535575">
                <a:tc>
                  <a:txBody>
                    <a:bodyPr/>
                    <a:lstStyle/>
                    <a:p>
                      <a:pPr indent="0" lvl="0" marL="0" rtl="0" algn="ctr">
                        <a:spcBef>
                          <a:spcPts val="0"/>
                        </a:spcBef>
                        <a:spcAft>
                          <a:spcPts val="0"/>
                        </a:spcAft>
                        <a:buNone/>
                      </a:pPr>
                      <a:r>
                        <a:rPr lang="en" sz="1200">
                          <a:latin typeface="Calibri"/>
                          <a:ea typeface="Calibri"/>
                          <a:cs typeface="Calibri"/>
                          <a:sym typeface="Calibri"/>
                        </a:rPr>
                        <a:t>Change doesn’t bother me.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careful and particular. </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Graphic Design </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538700">
                <a:tc>
                  <a:txBody>
                    <a:bodyPr/>
                    <a:lstStyle/>
                    <a:p>
                      <a:pPr indent="0" lvl="0" marL="0" rtl="0" algn="ctr">
                        <a:spcBef>
                          <a:spcPts val="0"/>
                        </a:spcBef>
                        <a:spcAft>
                          <a:spcPts val="0"/>
                        </a:spcAft>
                        <a:buNone/>
                      </a:pPr>
                      <a:r>
                        <a:rPr lang="en" sz="1200">
                          <a:latin typeface="Calibri"/>
                          <a:ea typeface="Calibri"/>
                          <a:cs typeface="Calibri"/>
                          <a:sym typeface="Calibri"/>
                        </a:rPr>
                        <a:t>I like to play video games and figure out how they work. </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29975">
                <a:tc>
                  <a:txBody>
                    <a:bodyPr/>
                    <a:lstStyle/>
                    <a:p>
                      <a:pPr indent="0" lvl="0" marL="0" rtl="0" algn="ctr">
                        <a:spcBef>
                          <a:spcPts val="0"/>
                        </a:spcBef>
                        <a:spcAft>
                          <a:spcPts val="0"/>
                        </a:spcAft>
                        <a:buNone/>
                      </a:pPr>
                      <a:r>
                        <a:rPr lang="en" sz="1200">
                          <a:latin typeface="Calibri"/>
                          <a:ea typeface="Calibri"/>
                          <a:cs typeface="Calibri"/>
                          <a:sym typeface="Calibri"/>
                        </a:rPr>
                        <a:t>I can concentrate for a long time. </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11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3F3F3"/>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graphicFrame>
        <p:nvGraphicFramePr>
          <p:cNvPr id="115" name="Google Shape;115;p25"/>
          <p:cNvGraphicFramePr/>
          <p:nvPr/>
        </p:nvGraphicFramePr>
        <p:xfrm>
          <a:off x="-37" y="-25"/>
          <a:ext cx="3000000" cy="3000000"/>
        </p:xfrm>
        <a:graphic>
          <a:graphicData uri="http://schemas.openxmlformats.org/drawingml/2006/table">
            <a:tbl>
              <a:tblPr bandRow="1">
                <a:noFill/>
                <a:tableStyleId>{3FC47B6E-E68B-413D-BFC9-07C8349580ED}</a:tableStyleId>
              </a:tblPr>
              <a:tblGrid>
                <a:gridCol w="3048000"/>
                <a:gridCol w="3048000"/>
                <a:gridCol w="3048000"/>
              </a:tblGrid>
              <a:tr h="520450">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 </a:t>
                      </a:r>
                      <a:r>
                        <a:rPr b="1" lang="en" sz="1200">
                          <a:solidFill>
                            <a:srgbClr val="FFFFFF"/>
                          </a:solidFill>
                          <a:latin typeface="Calibri"/>
                          <a:ea typeface="Calibri"/>
                          <a:cs typeface="Calibri"/>
                          <a:sym typeface="Calibri"/>
                        </a:rPr>
                        <a:t>12</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773050">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tcP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612325">
                <a:tc>
                  <a:txBody>
                    <a:bodyPr/>
                    <a:lstStyle/>
                    <a:p>
                      <a:pPr indent="0" lvl="0" marL="0" rtl="0" algn="ctr">
                        <a:spcBef>
                          <a:spcPts val="0"/>
                        </a:spcBef>
                        <a:spcAft>
                          <a:spcPts val="0"/>
                        </a:spcAft>
                        <a:buNone/>
                      </a:pPr>
                      <a:r>
                        <a:rPr lang="en" sz="1200">
                          <a:latin typeface="Calibri"/>
                          <a:ea typeface="Calibri"/>
                          <a:cs typeface="Calibri"/>
                          <a:sym typeface="Calibri"/>
                        </a:rPr>
                        <a:t>I make decisions based on what I notice.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adventurous.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Language Arts</a:t>
                      </a:r>
                      <a:endParaRPr sz="1200">
                        <a:latin typeface="Calibri"/>
                        <a:ea typeface="Calibri"/>
                        <a:cs typeface="Calibri"/>
                        <a:sym typeface="Calibri"/>
                      </a:endParaRPr>
                    </a:p>
                  </a:txBody>
                  <a:tcPr marT="73025" marB="73025" marR="73025" marL="73025" anchor="ctr">
                    <a:solidFill>
                      <a:srgbClr val="F3F3F3"/>
                    </a:solidFill>
                  </a:tcPr>
                </a:tc>
              </a:tr>
              <a:tr h="394200">
                <a:tc>
                  <a:txBody>
                    <a:bodyPr/>
                    <a:lstStyle/>
                    <a:p>
                      <a:pPr indent="0" lvl="0" marL="0" rtl="0" algn="ctr">
                        <a:spcBef>
                          <a:spcPts val="0"/>
                        </a:spcBef>
                        <a:spcAft>
                          <a:spcPts val="0"/>
                        </a:spcAft>
                        <a:buNone/>
                      </a:pPr>
                      <a:r>
                        <a:rPr lang="en" sz="1200">
                          <a:latin typeface="Calibri"/>
                          <a:ea typeface="Calibri"/>
                          <a:cs typeface="Calibri"/>
                          <a:sym typeface="Calibri"/>
                        </a:rPr>
                        <a:t>I enjoy being</a:t>
                      </a:r>
                      <a:r>
                        <a:rPr lang="en" sz="1200">
                          <a:latin typeface="Calibri"/>
                          <a:ea typeface="Calibri"/>
                          <a:cs typeface="Calibri"/>
                          <a:sym typeface="Calibri"/>
                        </a:rPr>
                        <a:t> a leader.</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dependable.</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tcPr>
                </a:tc>
                <a:tc>
                  <a:txBody>
                    <a:bodyPr/>
                    <a:lstStyle/>
                    <a:p>
                      <a:pPr indent="0" lvl="0" marL="0" rtl="0" algn="ctr">
                        <a:spcBef>
                          <a:spcPts val="0"/>
                        </a:spcBef>
                        <a:spcAft>
                          <a:spcPts val="0"/>
                        </a:spcAft>
                        <a:buNone/>
                      </a:pPr>
                      <a:r>
                        <a:rPr lang="en" sz="1200">
                          <a:latin typeface="Calibri"/>
                          <a:ea typeface="Calibri"/>
                          <a:cs typeface="Calibri"/>
                          <a:sym typeface="Calibri"/>
                        </a:rPr>
                        <a:t>Psychology/Sociology </a:t>
                      </a:r>
                      <a:endParaRPr sz="1200">
                        <a:latin typeface="Calibri"/>
                        <a:ea typeface="Calibri"/>
                        <a:cs typeface="Calibri"/>
                        <a:sym typeface="Calibri"/>
                      </a:endParaRPr>
                    </a:p>
                  </a:txBody>
                  <a:tcPr marT="73025" marB="73025" marR="73025" marL="73025" anchor="ctr"/>
                </a:tc>
              </a:tr>
              <a:tr h="394200">
                <a:tc>
                  <a:txBody>
                    <a:bodyPr/>
                    <a:lstStyle/>
                    <a:p>
                      <a:pPr indent="0" lvl="0" marL="0" rtl="0" algn="ctr">
                        <a:spcBef>
                          <a:spcPts val="0"/>
                        </a:spcBef>
                        <a:spcAft>
                          <a:spcPts val="0"/>
                        </a:spcAft>
                        <a:buNone/>
                      </a:pPr>
                      <a:r>
                        <a:rPr lang="en" sz="1200">
                          <a:latin typeface="Calibri"/>
                          <a:ea typeface="Calibri"/>
                          <a:cs typeface="Calibri"/>
                          <a:sym typeface="Calibri"/>
                        </a:rPr>
                        <a:t>I r</a:t>
                      </a:r>
                      <a:r>
                        <a:rPr lang="en" sz="1200">
                          <a:latin typeface="Calibri"/>
                          <a:ea typeface="Calibri"/>
                          <a:cs typeface="Calibri"/>
                          <a:sym typeface="Calibri"/>
                        </a:rPr>
                        <a:t>espect rules and regulations.</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community-minded.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Government/History</a:t>
                      </a:r>
                      <a:endParaRPr sz="1200">
                        <a:latin typeface="Calibri"/>
                        <a:ea typeface="Calibri"/>
                        <a:cs typeface="Calibri"/>
                        <a:sym typeface="Calibri"/>
                      </a:endParaRPr>
                    </a:p>
                  </a:txBody>
                  <a:tcPr marT="73025" marB="73025" marR="73025" marL="73025" anchor="ctr">
                    <a:solidFill>
                      <a:srgbClr val="F3F3F3"/>
                    </a:solidFill>
                  </a:tcPr>
                </a:tc>
              </a:tr>
              <a:tr h="612325">
                <a:tc>
                  <a:txBody>
                    <a:bodyPr/>
                    <a:lstStyle/>
                    <a:p>
                      <a:pPr indent="0" lvl="0" marL="0" rtl="0" algn="ctr">
                        <a:spcBef>
                          <a:spcPts val="0"/>
                        </a:spcBef>
                        <a:spcAft>
                          <a:spcPts val="0"/>
                        </a:spcAft>
                        <a:buNone/>
                      </a:pPr>
                      <a:r>
                        <a:rPr lang="en" sz="1200">
                          <a:latin typeface="Calibri"/>
                          <a:ea typeface="Calibri"/>
                          <a:cs typeface="Calibri"/>
                          <a:sym typeface="Calibri"/>
                        </a:rPr>
                        <a:t>Debating and winning arguments is fun.</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determined.</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Law </a:t>
                      </a:r>
                      <a:r>
                        <a:rPr lang="en" sz="1200">
                          <a:latin typeface="Calibri"/>
                          <a:ea typeface="Calibri"/>
                          <a:cs typeface="Calibri"/>
                          <a:sym typeface="Calibri"/>
                        </a:rPr>
                        <a:t>Enforcement</a:t>
                      </a:r>
                      <a:r>
                        <a:rPr lang="en" sz="1200">
                          <a:latin typeface="Calibri"/>
                          <a:ea typeface="Calibri"/>
                          <a:cs typeface="Calibri"/>
                          <a:sym typeface="Calibri"/>
                        </a:rPr>
                        <a:t> </a:t>
                      </a:r>
                      <a:endParaRPr sz="1200">
                        <a:latin typeface="Calibri"/>
                        <a:ea typeface="Calibri"/>
                        <a:cs typeface="Calibri"/>
                        <a:sym typeface="Calibri"/>
                      </a:endParaRPr>
                    </a:p>
                  </a:txBody>
                  <a:tcPr marT="73025" marB="73025" marR="73025" marL="73025" anchor="ctr">
                    <a:solidFill>
                      <a:srgbClr val="FFFFFF"/>
                    </a:solidFill>
                  </a:tcPr>
                </a:tc>
              </a:tr>
              <a:tr h="612325">
                <a:tc>
                  <a:txBody>
                    <a:bodyPr/>
                    <a:lstStyle/>
                    <a:p>
                      <a:pPr indent="0" lvl="0" marL="0" rtl="0" algn="ctr">
                        <a:spcBef>
                          <a:spcPts val="0"/>
                        </a:spcBef>
                        <a:spcAft>
                          <a:spcPts val="0"/>
                        </a:spcAft>
                        <a:buNone/>
                      </a:pPr>
                      <a:r>
                        <a:rPr lang="en" sz="1200">
                          <a:latin typeface="Calibri"/>
                          <a:ea typeface="Calibri"/>
                          <a:cs typeface="Calibri"/>
                          <a:sym typeface="Calibri"/>
                        </a:rPr>
                        <a:t>I like o</a:t>
                      </a:r>
                      <a:r>
                        <a:rPr lang="en" sz="1200">
                          <a:latin typeface="Calibri"/>
                          <a:ea typeface="Calibri"/>
                          <a:cs typeface="Calibri"/>
                          <a:sym typeface="Calibri"/>
                        </a:rPr>
                        <a:t>bserving and analyzing others’ behavior.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positive person.</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First Aid</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612325">
                <a:tc>
                  <a:txBody>
                    <a:bodyPr/>
                    <a:lstStyle/>
                    <a:p>
                      <a:pPr indent="0" lvl="0" marL="0" rtl="0" algn="ctr">
                        <a:spcBef>
                          <a:spcPts val="0"/>
                        </a:spcBef>
                        <a:spcAft>
                          <a:spcPts val="0"/>
                        </a:spcAft>
                        <a:buNone/>
                      </a:pPr>
                      <a:r>
                        <a:rPr lang="en" sz="1200">
                          <a:latin typeface="Calibri"/>
                          <a:ea typeface="Calibri"/>
                          <a:cs typeface="Calibri"/>
                          <a:sym typeface="Calibri"/>
                        </a:rPr>
                        <a:t>I like interacting </a:t>
                      </a:r>
                      <a:r>
                        <a:rPr lang="en" sz="1200">
                          <a:latin typeface="Calibri"/>
                          <a:ea typeface="Calibri"/>
                          <a:cs typeface="Calibri"/>
                          <a:sym typeface="Calibri"/>
                        </a:rPr>
                        <a:t>with other people.</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12325">
                <a:tc>
                  <a:txBody>
                    <a:bodyPr/>
                    <a:lstStyle/>
                    <a:p>
                      <a:pPr indent="0" lvl="0" marL="0" rtl="0" algn="ctr">
                        <a:spcBef>
                          <a:spcPts val="0"/>
                        </a:spcBef>
                        <a:spcAft>
                          <a:spcPts val="0"/>
                        </a:spcAft>
                        <a:buNone/>
                      </a:pPr>
                      <a:r>
                        <a:rPr lang="en" sz="1200">
                          <a:latin typeface="Calibri"/>
                          <a:ea typeface="Calibri"/>
                          <a:cs typeface="Calibri"/>
                          <a:sym typeface="Calibri"/>
                        </a:rPr>
                        <a:t>I’m good at working under pressure. </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12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graphicFrame>
        <p:nvGraphicFramePr>
          <p:cNvPr id="120" name="Google Shape;120;p26"/>
          <p:cNvGraphicFramePr/>
          <p:nvPr/>
        </p:nvGraphicFramePr>
        <p:xfrm>
          <a:off x="-37" y="-25"/>
          <a:ext cx="3000000" cy="3000000"/>
        </p:xfrm>
        <a:graphic>
          <a:graphicData uri="http://schemas.openxmlformats.org/drawingml/2006/table">
            <a:tbl>
              <a:tblPr bandRow="1">
                <a:noFill/>
                <a:tableStyleId>{3FC47B6E-E68B-413D-BFC9-07C8349580ED}</a:tableStyleId>
              </a:tblPr>
              <a:tblGrid>
                <a:gridCol w="3048000"/>
                <a:gridCol w="3048000"/>
                <a:gridCol w="3048000"/>
              </a:tblGrid>
              <a:tr h="538900">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 </a:t>
                      </a:r>
                      <a:r>
                        <a:rPr b="1" lang="en" sz="1200">
                          <a:solidFill>
                            <a:srgbClr val="FFFFFF"/>
                          </a:solidFill>
                          <a:latin typeface="Calibri"/>
                          <a:ea typeface="Calibri"/>
                          <a:cs typeface="Calibri"/>
                          <a:sym typeface="Calibri"/>
                        </a:rPr>
                        <a:t>13</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800425">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634025">
                <a:tc>
                  <a:txBody>
                    <a:bodyPr/>
                    <a:lstStyle/>
                    <a:p>
                      <a:pPr indent="0" lvl="0" marL="0" rtl="0" algn="ctr">
                        <a:spcBef>
                          <a:spcPts val="0"/>
                        </a:spcBef>
                        <a:spcAft>
                          <a:spcPts val="0"/>
                        </a:spcAft>
                        <a:buNone/>
                      </a:pPr>
                      <a:r>
                        <a:rPr lang="en" sz="1200">
                          <a:latin typeface="Calibri"/>
                          <a:ea typeface="Calibri"/>
                          <a:cs typeface="Calibri"/>
                          <a:sym typeface="Calibri"/>
                        </a:rPr>
                        <a:t>I learn best when working with my hands. </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practical.</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Math/Geometry</a:t>
                      </a:r>
                      <a:endParaRPr sz="1200">
                        <a:latin typeface="Calibri"/>
                        <a:ea typeface="Calibri"/>
                        <a:cs typeface="Calibri"/>
                        <a:sym typeface="Calibri"/>
                      </a:endParaRPr>
                    </a:p>
                  </a:txBody>
                  <a:tcPr marT="73025" marB="73025" marR="73025" marL="73025" anchor="ctr">
                    <a:solidFill>
                      <a:srgbClr val="F3F3F3"/>
                    </a:solidFill>
                  </a:tcPr>
                </a:tc>
              </a:tr>
              <a:tr h="408150">
                <a:tc>
                  <a:txBody>
                    <a:bodyPr/>
                    <a:lstStyle/>
                    <a:p>
                      <a:pPr indent="0" lvl="0" marL="0" rtl="0" algn="ctr">
                        <a:spcBef>
                          <a:spcPts val="0"/>
                        </a:spcBef>
                        <a:spcAft>
                          <a:spcPts val="0"/>
                        </a:spcAft>
                        <a:buNone/>
                      </a:pPr>
                      <a:r>
                        <a:rPr lang="en" sz="1200">
                          <a:latin typeface="Calibri"/>
                          <a:ea typeface="Calibri"/>
                          <a:cs typeface="Calibri"/>
                          <a:sym typeface="Calibri"/>
                        </a:rPr>
                        <a:t>I like putting things together.</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observant.</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Chemistry </a:t>
                      </a:r>
                      <a:endParaRPr sz="1200">
                        <a:latin typeface="Calibri"/>
                        <a:ea typeface="Calibri"/>
                        <a:cs typeface="Calibri"/>
                        <a:sym typeface="Calibri"/>
                      </a:endParaRPr>
                    </a:p>
                  </a:txBody>
                  <a:tcPr marT="73025" marB="73025" marR="73025" marL="73025" anchor="ctr"/>
                </a:tc>
              </a:tr>
              <a:tr h="634025">
                <a:tc>
                  <a:txBody>
                    <a:bodyPr/>
                    <a:lstStyle/>
                    <a:p>
                      <a:pPr indent="0" lvl="0" marL="0" rtl="0" algn="ctr">
                        <a:spcBef>
                          <a:spcPts val="0"/>
                        </a:spcBef>
                        <a:spcAft>
                          <a:spcPts val="0"/>
                        </a:spcAft>
                        <a:buNone/>
                      </a:pPr>
                      <a:r>
                        <a:rPr lang="en" sz="1200">
                          <a:latin typeface="Calibri"/>
                          <a:ea typeface="Calibri"/>
                          <a:cs typeface="Calibri"/>
                          <a:sym typeface="Calibri"/>
                        </a:rPr>
                        <a:t>Seeing the results of an activity is fun.</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physically active.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Trade and Industry</a:t>
                      </a:r>
                      <a:endParaRPr sz="1200">
                        <a:latin typeface="Calibri"/>
                        <a:ea typeface="Calibri"/>
                        <a:cs typeface="Calibri"/>
                        <a:sym typeface="Calibri"/>
                      </a:endParaRPr>
                    </a:p>
                  </a:txBody>
                  <a:tcPr marT="73025" marB="73025" marR="73025" marL="73025" anchor="ctr">
                    <a:solidFill>
                      <a:srgbClr val="F3F3F3"/>
                    </a:solidFill>
                  </a:tcPr>
                </a:tc>
              </a:tr>
              <a:tr h="634025">
                <a:tc>
                  <a:txBody>
                    <a:bodyPr/>
                    <a:lstStyle/>
                    <a:p>
                      <a:pPr indent="0" lvl="0" marL="0" rtl="0" algn="ctr">
                        <a:spcBef>
                          <a:spcPts val="0"/>
                        </a:spcBef>
                        <a:spcAft>
                          <a:spcPts val="0"/>
                        </a:spcAft>
                        <a:buNone/>
                      </a:pPr>
                      <a:r>
                        <a:rPr lang="en" sz="1200">
                          <a:latin typeface="Calibri"/>
                          <a:ea typeface="Calibri"/>
                          <a:cs typeface="Calibri"/>
                          <a:sym typeface="Calibri"/>
                        </a:rPr>
                        <a:t>I like using math to figure out solutions to a problem.</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step-by-step thinker.</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Physics</a:t>
                      </a:r>
                      <a:endParaRPr sz="1200">
                        <a:latin typeface="Calibri"/>
                        <a:ea typeface="Calibri"/>
                        <a:cs typeface="Calibri"/>
                        <a:sym typeface="Calibri"/>
                      </a:endParaRPr>
                    </a:p>
                  </a:txBody>
                  <a:tcPr marT="73025" marB="73025" marR="73025" marL="73025" anchor="ctr">
                    <a:solidFill>
                      <a:srgbClr val="FFFFFF"/>
                    </a:solidFill>
                  </a:tcPr>
                </a:tc>
              </a:tr>
              <a:tr h="634025">
                <a:tc>
                  <a:txBody>
                    <a:bodyPr/>
                    <a:lstStyle/>
                    <a:p>
                      <a:pPr indent="0" lvl="0" marL="0" rtl="0" algn="ctr">
                        <a:spcBef>
                          <a:spcPts val="0"/>
                        </a:spcBef>
                        <a:spcAft>
                          <a:spcPts val="0"/>
                        </a:spcAft>
                        <a:buNone/>
                      </a:pPr>
                      <a:r>
                        <a:rPr lang="en" sz="1200">
                          <a:latin typeface="Calibri"/>
                          <a:ea typeface="Calibri"/>
                          <a:cs typeface="Calibri"/>
                          <a:sym typeface="Calibri"/>
                        </a:rPr>
                        <a:t>Operating equipment and machinery is fun.</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coordinated. </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Language Arts </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859900">
                <a:tc>
                  <a:txBody>
                    <a:bodyPr/>
                    <a:lstStyle/>
                    <a:p>
                      <a:pPr indent="0" lvl="0" marL="0" rtl="0" algn="ctr">
                        <a:spcBef>
                          <a:spcPts val="0"/>
                        </a:spcBef>
                        <a:spcAft>
                          <a:spcPts val="0"/>
                        </a:spcAft>
                        <a:buNone/>
                      </a:pPr>
                      <a:r>
                        <a:rPr lang="en" sz="1200">
                          <a:latin typeface="Calibri"/>
                          <a:ea typeface="Calibri"/>
                          <a:cs typeface="Calibri"/>
                          <a:sym typeface="Calibri"/>
                        </a:rPr>
                        <a:t>I like visualizing three-dimensional objects from drawings. </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13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graphicFrame>
        <p:nvGraphicFramePr>
          <p:cNvPr id="125" name="Google Shape;125;p27"/>
          <p:cNvGraphicFramePr/>
          <p:nvPr/>
        </p:nvGraphicFramePr>
        <p:xfrm>
          <a:off x="-37" y="-20"/>
          <a:ext cx="3000000" cy="3000000"/>
        </p:xfrm>
        <a:graphic>
          <a:graphicData uri="http://schemas.openxmlformats.org/drawingml/2006/table">
            <a:tbl>
              <a:tblPr bandRow="1">
                <a:noFill/>
                <a:tableStyleId>{3FC47B6E-E68B-413D-BFC9-07C8349580ED}</a:tableStyleId>
              </a:tblPr>
              <a:tblGrid>
                <a:gridCol w="3048000"/>
                <a:gridCol w="3048000"/>
                <a:gridCol w="3048000"/>
              </a:tblGrid>
              <a:tr h="54327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 </a:t>
                      </a:r>
                      <a:r>
                        <a:rPr b="1" lang="en" sz="1200">
                          <a:solidFill>
                            <a:srgbClr val="FFFFFF"/>
                          </a:solidFill>
                          <a:latin typeface="Calibri"/>
                          <a:ea typeface="Calibri"/>
                          <a:cs typeface="Calibri"/>
                          <a:sym typeface="Calibri"/>
                        </a:rPr>
                        <a:t>14</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806900">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411450">
                <a:tc>
                  <a:txBody>
                    <a:bodyPr/>
                    <a:lstStyle/>
                    <a:p>
                      <a:pPr indent="0" lvl="0" marL="0" rtl="0" algn="ctr">
                        <a:spcBef>
                          <a:spcPts val="0"/>
                        </a:spcBef>
                        <a:spcAft>
                          <a:spcPts val="0"/>
                        </a:spcAft>
                        <a:buNone/>
                      </a:pPr>
                      <a:r>
                        <a:rPr lang="en" sz="1200">
                          <a:latin typeface="Calibri"/>
                          <a:ea typeface="Calibri"/>
                          <a:cs typeface="Calibri"/>
                          <a:sym typeface="Calibri"/>
                        </a:rPr>
                        <a:t>I like to shop.</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energetic.</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Language Arts</a:t>
                      </a:r>
                      <a:endParaRPr sz="1200">
                        <a:latin typeface="Calibri"/>
                        <a:ea typeface="Calibri"/>
                        <a:cs typeface="Calibri"/>
                        <a:sym typeface="Calibri"/>
                      </a:endParaRPr>
                    </a:p>
                  </a:txBody>
                  <a:tcPr marT="73025" marB="73025" marR="73025" marL="73025" anchor="ctr">
                    <a:solidFill>
                      <a:srgbClr val="F3F3F3"/>
                    </a:solidFill>
                  </a:tcPr>
                </a:tc>
              </a:tr>
              <a:tr h="411450">
                <a:tc>
                  <a:txBody>
                    <a:bodyPr/>
                    <a:lstStyle/>
                    <a:p>
                      <a:pPr indent="0" lvl="0" marL="0" rtl="0" algn="ctr">
                        <a:spcBef>
                          <a:spcPts val="0"/>
                        </a:spcBef>
                        <a:spcAft>
                          <a:spcPts val="0"/>
                        </a:spcAft>
                        <a:buNone/>
                      </a:pPr>
                      <a:r>
                        <a:rPr lang="en" sz="1200">
                          <a:latin typeface="Calibri"/>
                          <a:ea typeface="Calibri"/>
                          <a:cs typeface="Calibri"/>
                          <a:sym typeface="Calibri"/>
                        </a:rPr>
                        <a:t>I enjoy being in charge.</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competitive.</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tc>
              </a:tr>
              <a:tr h="639150">
                <a:tc>
                  <a:txBody>
                    <a:bodyPr/>
                    <a:lstStyle/>
                    <a:p>
                      <a:pPr indent="0" lvl="0" marL="0" rtl="0" algn="ctr">
                        <a:spcBef>
                          <a:spcPts val="0"/>
                        </a:spcBef>
                        <a:spcAft>
                          <a:spcPts val="0"/>
                        </a:spcAft>
                        <a:buNone/>
                      </a:pPr>
                      <a:r>
                        <a:rPr lang="en" sz="1200">
                          <a:latin typeface="Calibri"/>
                          <a:ea typeface="Calibri"/>
                          <a:cs typeface="Calibri"/>
                          <a:sym typeface="Calibri"/>
                        </a:rPr>
                        <a:t>Making displays and promoting ideas sounds fun.</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creative.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Business/Marketing</a:t>
                      </a:r>
                      <a:endParaRPr sz="1200">
                        <a:latin typeface="Calibri"/>
                        <a:ea typeface="Calibri"/>
                        <a:cs typeface="Calibri"/>
                        <a:sym typeface="Calibri"/>
                      </a:endParaRPr>
                    </a:p>
                  </a:txBody>
                  <a:tcPr marT="73025" marB="73025" marR="73025" marL="73025" anchor="ctr">
                    <a:solidFill>
                      <a:srgbClr val="F3F3F3"/>
                    </a:solidFill>
                  </a:tcPr>
                </a:tc>
              </a:tr>
              <a:tr h="639150">
                <a:tc>
                  <a:txBody>
                    <a:bodyPr/>
                    <a:lstStyle/>
                    <a:p>
                      <a:pPr indent="0" lvl="0" marL="0" rtl="0" algn="ctr">
                        <a:spcBef>
                          <a:spcPts val="0"/>
                        </a:spcBef>
                        <a:spcAft>
                          <a:spcPts val="0"/>
                        </a:spcAft>
                        <a:buNone/>
                      </a:pPr>
                      <a:r>
                        <a:rPr lang="en" sz="1200">
                          <a:latin typeface="Calibri"/>
                          <a:ea typeface="Calibri"/>
                          <a:cs typeface="Calibri"/>
                          <a:sym typeface="Calibri"/>
                        </a:rPr>
                        <a:t>I like to give presentations and enjoy public speaking. </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motivated.</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Economics</a:t>
                      </a:r>
                      <a:endParaRPr sz="1200">
                        <a:latin typeface="Calibri"/>
                        <a:ea typeface="Calibri"/>
                        <a:cs typeface="Calibri"/>
                        <a:sym typeface="Calibri"/>
                      </a:endParaRPr>
                    </a:p>
                  </a:txBody>
                  <a:tcPr marT="73025" marB="73025" marR="73025" marL="73025" anchor="ctr">
                    <a:solidFill>
                      <a:srgbClr val="FFFFFF"/>
                    </a:solidFill>
                  </a:tcPr>
                </a:tc>
              </a:tr>
              <a:tr h="639150">
                <a:tc>
                  <a:txBody>
                    <a:bodyPr/>
                    <a:lstStyle/>
                    <a:p>
                      <a:pPr indent="0" lvl="0" marL="0" rtl="0" algn="ctr">
                        <a:spcBef>
                          <a:spcPts val="0"/>
                        </a:spcBef>
                        <a:spcAft>
                          <a:spcPts val="0"/>
                        </a:spcAft>
                        <a:buNone/>
                      </a:pPr>
                      <a:r>
                        <a:rPr lang="en" sz="1200">
                          <a:latin typeface="Calibri"/>
                          <a:ea typeface="Calibri"/>
                          <a:cs typeface="Calibri"/>
                          <a:sym typeface="Calibri"/>
                        </a:rPr>
                        <a:t>I like persuading people to buy or do things. </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persuasive. </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Computer Applications</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413825">
                <a:tc>
                  <a:txBody>
                    <a:bodyPr/>
                    <a:lstStyle/>
                    <a:p>
                      <a:pPr indent="0" lvl="0" marL="0" rtl="0" algn="ctr">
                        <a:spcBef>
                          <a:spcPts val="0"/>
                        </a:spcBef>
                        <a:spcAft>
                          <a:spcPts val="0"/>
                        </a:spcAft>
                        <a:buNone/>
                      </a:pPr>
                      <a:r>
                        <a:rPr lang="en" sz="1200">
                          <a:latin typeface="Calibri"/>
                          <a:ea typeface="Calibri"/>
                          <a:cs typeface="Calibri"/>
                          <a:sym typeface="Calibri"/>
                        </a:rPr>
                        <a:t>I like talking with people. </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39150">
                <a:tc>
                  <a:txBody>
                    <a:bodyPr/>
                    <a:lstStyle/>
                    <a:p>
                      <a:pPr indent="0" lvl="0" marL="0" rtl="0" algn="ctr">
                        <a:spcBef>
                          <a:spcPts val="0"/>
                        </a:spcBef>
                        <a:spcAft>
                          <a:spcPts val="0"/>
                        </a:spcAft>
                        <a:buNone/>
                      </a:pPr>
                      <a:r>
                        <a:rPr lang="en" sz="1200">
                          <a:latin typeface="Calibri"/>
                          <a:ea typeface="Calibri"/>
                          <a:cs typeface="Calibri"/>
                          <a:sym typeface="Calibri"/>
                        </a:rPr>
                        <a:t>I like getting opportunities to make extra money. </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14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graphicFrame>
        <p:nvGraphicFramePr>
          <p:cNvPr id="130" name="Google Shape;130;p28"/>
          <p:cNvGraphicFramePr/>
          <p:nvPr/>
        </p:nvGraphicFramePr>
        <p:xfrm>
          <a:off x="-37" y="75"/>
          <a:ext cx="3000000" cy="3000000"/>
        </p:xfrm>
        <a:graphic>
          <a:graphicData uri="http://schemas.openxmlformats.org/drawingml/2006/table">
            <a:tbl>
              <a:tblPr bandRow="1">
                <a:noFill/>
                <a:tableStyleId>{3FC47B6E-E68B-413D-BFC9-07C8349580ED}</a:tableStyleId>
              </a:tblPr>
              <a:tblGrid>
                <a:gridCol w="3048000"/>
                <a:gridCol w="3048000"/>
                <a:gridCol w="3048000"/>
              </a:tblGrid>
              <a:tr h="47977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a:t>
                      </a:r>
                      <a:r>
                        <a:rPr b="1" lang="en" sz="1200">
                          <a:solidFill>
                            <a:srgbClr val="FFFFFF"/>
                          </a:solidFill>
                          <a:latin typeface="Calibri"/>
                          <a:ea typeface="Calibri"/>
                          <a:cs typeface="Calibri"/>
                          <a:sym typeface="Calibri"/>
                        </a:rPr>
                        <a:t> 15</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712625">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tcP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363350">
                <a:tc>
                  <a:txBody>
                    <a:bodyPr/>
                    <a:lstStyle/>
                    <a:p>
                      <a:pPr indent="0" lvl="0" marL="0" rtl="0" algn="ctr">
                        <a:spcBef>
                          <a:spcPts val="0"/>
                        </a:spcBef>
                        <a:spcAft>
                          <a:spcPts val="0"/>
                        </a:spcAft>
                        <a:buNone/>
                      </a:pPr>
                      <a:r>
                        <a:rPr lang="en" sz="1200">
                          <a:latin typeface="Calibri"/>
                          <a:ea typeface="Calibri"/>
                          <a:cs typeface="Calibri"/>
                          <a:sym typeface="Calibri"/>
                        </a:rPr>
                        <a:t>I like working with formulas.</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detail oriented.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solidFill>
                      <a:srgbClr val="F3F3F3"/>
                    </a:solidFill>
                  </a:tcPr>
                </a:tc>
              </a:tr>
              <a:tr h="564450">
                <a:tc>
                  <a:txBody>
                    <a:bodyPr/>
                    <a:lstStyle/>
                    <a:p>
                      <a:pPr indent="0" lvl="0" marL="0" rtl="0" algn="ctr">
                        <a:spcBef>
                          <a:spcPts val="0"/>
                        </a:spcBef>
                        <a:spcAft>
                          <a:spcPts val="0"/>
                        </a:spcAft>
                        <a:buNone/>
                      </a:pPr>
                      <a:r>
                        <a:rPr lang="en" sz="1200">
                          <a:latin typeface="Calibri"/>
                          <a:ea typeface="Calibri"/>
                          <a:cs typeface="Calibri"/>
                          <a:sym typeface="Calibri"/>
                        </a:rPr>
                        <a:t>I like finding answers to questions.</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tcPr>
                </a:tc>
                <a:tc>
                  <a:txBody>
                    <a:bodyPr/>
                    <a:lstStyle/>
                    <a:p>
                      <a:pPr indent="0" lvl="0" marL="0" rtl="0" algn="ctr">
                        <a:spcBef>
                          <a:spcPts val="0"/>
                        </a:spcBef>
                        <a:spcAft>
                          <a:spcPts val="0"/>
                        </a:spcAft>
                        <a:buNone/>
                      </a:pPr>
                      <a:r>
                        <a:rPr lang="en" sz="1200">
                          <a:latin typeface="Calibri"/>
                          <a:ea typeface="Calibri"/>
                          <a:cs typeface="Calibri"/>
                          <a:sym typeface="Calibri"/>
                        </a:rPr>
                        <a:t>I am inquisitive.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Calibri"/>
                          <a:ea typeface="Calibri"/>
                          <a:cs typeface="Calibri"/>
                          <a:sym typeface="Calibri"/>
                        </a:rPr>
                        <a:t>Science</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tcPr>
                </a:tc>
              </a:tr>
              <a:tr h="564450">
                <a:tc>
                  <a:txBody>
                    <a:bodyPr/>
                    <a:lstStyle/>
                    <a:p>
                      <a:pPr indent="0" lvl="0" marL="0" rtl="0" algn="ctr">
                        <a:spcBef>
                          <a:spcPts val="0"/>
                        </a:spcBef>
                        <a:spcAft>
                          <a:spcPts val="0"/>
                        </a:spcAft>
                        <a:buNone/>
                      </a:pPr>
                      <a:r>
                        <a:rPr lang="en" sz="1200">
                          <a:latin typeface="Calibri"/>
                          <a:ea typeface="Calibri"/>
                          <a:cs typeface="Calibri"/>
                          <a:sym typeface="Calibri"/>
                        </a:rPr>
                        <a:t>Working in a laboratory is fun.</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fair minded.</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Drafting/Computer Aided Drafting</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solidFill>
                      <a:srgbClr val="F3F3F3"/>
                    </a:solidFill>
                  </a:tcPr>
                </a:tc>
              </a:tr>
              <a:tr h="564450">
                <a:tc>
                  <a:txBody>
                    <a:bodyPr/>
                    <a:lstStyle/>
                    <a:p>
                      <a:pPr indent="0" lvl="0" marL="0" rtl="0" algn="ctr">
                        <a:spcBef>
                          <a:spcPts val="0"/>
                        </a:spcBef>
                        <a:spcAft>
                          <a:spcPts val="0"/>
                        </a:spcAft>
                        <a:buNone/>
                      </a:pPr>
                      <a:r>
                        <a:rPr lang="en" sz="1200">
                          <a:latin typeface="Calibri"/>
                          <a:ea typeface="Calibri"/>
                          <a:cs typeface="Calibri"/>
                          <a:sym typeface="Calibri"/>
                        </a:rPr>
                        <a:t>I like figuring out how things work.</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well organized.</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Electronics/Computer Networking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solidFill>
                      <a:srgbClr val="FFFFFF"/>
                    </a:solidFill>
                  </a:tcPr>
                </a:tc>
              </a:tr>
              <a:tr h="564450">
                <a:tc>
                  <a:txBody>
                    <a:bodyPr/>
                    <a:lstStyle/>
                    <a:p>
                      <a:pPr indent="0" lvl="0" marL="0" rtl="0" algn="ctr">
                        <a:spcBef>
                          <a:spcPts val="0"/>
                        </a:spcBef>
                        <a:spcAft>
                          <a:spcPts val="0"/>
                        </a:spcAft>
                        <a:buNone/>
                      </a:pPr>
                      <a:r>
                        <a:rPr lang="en" sz="1200">
                          <a:latin typeface="Calibri"/>
                          <a:ea typeface="Calibri"/>
                          <a:cs typeface="Calibri"/>
                          <a:sym typeface="Calibri"/>
                        </a:rPr>
                        <a:t>I like to explore new technology.</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mechanically minded.</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Technology/Technical classes</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B cap="flat" cmpd="sng" w="12700">
                      <a:solidFill>
                        <a:srgbClr val="BED7D3"/>
                      </a:solidFill>
                      <a:prstDash val="solid"/>
                      <a:round/>
                      <a:headEnd len="sm" w="sm" type="none"/>
                      <a:tailEnd len="sm" w="sm" type="none"/>
                    </a:lnB>
                    <a:solidFill>
                      <a:srgbClr val="F3F3F3"/>
                    </a:solidFill>
                  </a:tcPr>
                </a:tc>
              </a:tr>
              <a:tr h="765550">
                <a:tc>
                  <a:txBody>
                    <a:bodyPr/>
                    <a:lstStyle/>
                    <a:p>
                      <a:pPr indent="0" lvl="0" marL="0" rtl="0" algn="ctr">
                        <a:spcBef>
                          <a:spcPts val="0"/>
                        </a:spcBef>
                        <a:spcAft>
                          <a:spcPts val="0"/>
                        </a:spcAft>
                        <a:buNone/>
                      </a:pPr>
                      <a:r>
                        <a:rPr lang="en" sz="1200">
                          <a:latin typeface="Calibri"/>
                          <a:ea typeface="Calibri"/>
                          <a:cs typeface="Calibri"/>
                          <a:sym typeface="Calibri"/>
                        </a:rPr>
                        <a:t>Experimenting to find the best way to do something is fun.</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564450">
                <a:tc>
                  <a:txBody>
                    <a:bodyPr/>
                    <a:lstStyle/>
                    <a:p>
                      <a:pPr indent="0" lvl="0" marL="0" rtl="0" algn="ctr">
                        <a:spcBef>
                          <a:spcPts val="0"/>
                        </a:spcBef>
                        <a:spcAft>
                          <a:spcPts val="0"/>
                        </a:spcAft>
                        <a:buNone/>
                      </a:pPr>
                      <a:r>
                        <a:rPr lang="en" sz="1200">
                          <a:latin typeface="Calibri"/>
                          <a:ea typeface="Calibri"/>
                          <a:cs typeface="Calibri"/>
                          <a:sym typeface="Calibri"/>
                        </a:rPr>
                        <a:t>I like paying attention to details. </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15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graphicFrame>
        <p:nvGraphicFramePr>
          <p:cNvPr id="135" name="Google Shape;135;p29"/>
          <p:cNvGraphicFramePr/>
          <p:nvPr/>
        </p:nvGraphicFramePr>
        <p:xfrm>
          <a:off x="-37" y="25"/>
          <a:ext cx="3000000" cy="3000000"/>
        </p:xfrm>
        <a:graphic>
          <a:graphicData uri="http://schemas.openxmlformats.org/drawingml/2006/table">
            <a:tbl>
              <a:tblPr bandRow="1">
                <a:noFill/>
                <a:tableStyleId>{3FC47B6E-E68B-413D-BFC9-07C8349580ED}</a:tableStyleId>
              </a:tblPr>
              <a:tblGrid>
                <a:gridCol w="3048000"/>
                <a:gridCol w="3048000"/>
                <a:gridCol w="3048000"/>
              </a:tblGrid>
              <a:tr h="499300">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a:t>
                      </a:r>
                      <a:r>
                        <a:rPr b="1" lang="en" sz="1200">
                          <a:solidFill>
                            <a:srgbClr val="FFFFFF"/>
                          </a:solidFill>
                          <a:latin typeface="Calibri"/>
                          <a:ea typeface="Calibri"/>
                          <a:cs typeface="Calibri"/>
                          <a:sym typeface="Calibri"/>
                        </a:rPr>
                        <a:t> 16</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741600">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378150">
                <a:tc>
                  <a:txBody>
                    <a:bodyPr/>
                    <a:lstStyle/>
                    <a:p>
                      <a:pPr indent="0" lvl="0" marL="0" rtl="0" algn="ctr">
                        <a:spcBef>
                          <a:spcPts val="0"/>
                        </a:spcBef>
                        <a:spcAft>
                          <a:spcPts val="0"/>
                        </a:spcAft>
                        <a:buNone/>
                      </a:pPr>
                      <a:r>
                        <a:rPr lang="en" sz="1200">
                          <a:latin typeface="Calibri"/>
                          <a:ea typeface="Calibri"/>
                          <a:cs typeface="Calibri"/>
                          <a:sym typeface="Calibri"/>
                        </a:rPr>
                        <a:t>I like to travel.</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realistic.</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solidFill>
                      <a:srgbClr val="F3F3F3"/>
                    </a:solidFill>
                  </a:tcPr>
                </a:tc>
              </a:tr>
              <a:tr h="587400">
                <a:tc>
                  <a:txBody>
                    <a:bodyPr/>
                    <a:lstStyle/>
                    <a:p>
                      <a:pPr indent="0" lvl="0" marL="0" rtl="0" algn="ctr">
                        <a:spcBef>
                          <a:spcPts val="0"/>
                        </a:spcBef>
                        <a:spcAft>
                          <a:spcPts val="0"/>
                        </a:spcAft>
                        <a:buNone/>
                      </a:pPr>
                      <a:r>
                        <a:rPr lang="en" sz="1200">
                          <a:latin typeface="Calibri"/>
                          <a:ea typeface="Calibri"/>
                          <a:cs typeface="Calibri"/>
                          <a:sym typeface="Calibri"/>
                        </a:rPr>
                        <a:t>I can see well and have quick reflexes.</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coordinated.</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solidFill>
                            <a:schemeClr val="dk1"/>
                          </a:solidFill>
                          <a:latin typeface="Calibri"/>
                          <a:ea typeface="Calibri"/>
                          <a:cs typeface="Calibri"/>
                          <a:sym typeface="Calibri"/>
                        </a:rPr>
                        <a:t>Trade and Industry</a:t>
                      </a:r>
                      <a:r>
                        <a:rPr lang="en" sz="1200">
                          <a:latin typeface="Calibri"/>
                          <a:ea typeface="Calibri"/>
                          <a:cs typeface="Calibri"/>
                          <a:sym typeface="Calibri"/>
                        </a:rPr>
                        <a:t> </a:t>
                      </a:r>
                      <a:endParaRPr sz="1200">
                        <a:latin typeface="Calibri"/>
                        <a:ea typeface="Calibri"/>
                        <a:cs typeface="Calibri"/>
                        <a:sym typeface="Calibri"/>
                      </a:endParaRPr>
                    </a:p>
                  </a:txBody>
                  <a:tcPr marT="73025" marB="73025" marR="73025" marL="73025" anchor="ctr"/>
                </a:tc>
              </a:tr>
              <a:tr h="587400">
                <a:tc>
                  <a:txBody>
                    <a:bodyPr/>
                    <a:lstStyle/>
                    <a:p>
                      <a:pPr indent="0" lvl="0" marL="0" rtl="0" algn="ctr">
                        <a:spcBef>
                          <a:spcPts val="0"/>
                        </a:spcBef>
                        <a:spcAft>
                          <a:spcPts val="0"/>
                        </a:spcAft>
                        <a:buNone/>
                      </a:pPr>
                      <a:r>
                        <a:rPr lang="en" sz="1200">
                          <a:latin typeface="Calibri"/>
                          <a:ea typeface="Calibri"/>
                          <a:cs typeface="Calibri"/>
                          <a:sym typeface="Calibri"/>
                        </a:rPr>
                        <a:t>I like solving mechanical problems.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mechanical.</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Physical Science</a:t>
                      </a:r>
                      <a:endParaRPr sz="1200">
                        <a:latin typeface="Calibri"/>
                        <a:ea typeface="Calibri"/>
                        <a:cs typeface="Calibri"/>
                        <a:sym typeface="Calibri"/>
                      </a:endParaRPr>
                    </a:p>
                  </a:txBody>
                  <a:tcPr marT="73025" marB="73025" marR="73025" marL="73025" anchor="ctr">
                    <a:solidFill>
                      <a:srgbClr val="F3F3F3"/>
                    </a:solidFill>
                  </a:tcPr>
                </a:tc>
              </a:tr>
              <a:tr h="587400">
                <a:tc>
                  <a:txBody>
                    <a:bodyPr/>
                    <a:lstStyle/>
                    <a:p>
                      <a:pPr indent="0" lvl="0" marL="0" rtl="0" algn="ctr">
                        <a:spcBef>
                          <a:spcPts val="0"/>
                        </a:spcBef>
                        <a:spcAft>
                          <a:spcPts val="0"/>
                        </a:spcAft>
                        <a:buNone/>
                      </a:pPr>
                      <a:r>
                        <a:rPr lang="en" sz="1200">
                          <a:latin typeface="Calibri"/>
                          <a:ea typeface="Calibri"/>
                          <a:cs typeface="Calibri"/>
                          <a:sym typeface="Calibri"/>
                        </a:rPr>
                        <a:t>I like designing processes that work well.</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observant.</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Economics</a:t>
                      </a:r>
                      <a:endParaRPr sz="1200">
                        <a:latin typeface="Calibri"/>
                        <a:ea typeface="Calibri"/>
                        <a:cs typeface="Calibri"/>
                        <a:sym typeface="Calibri"/>
                      </a:endParaRPr>
                    </a:p>
                  </a:txBody>
                  <a:tcPr marT="73025" marB="73025" marR="73025" marL="73025" anchor="ctr">
                    <a:solidFill>
                      <a:srgbClr val="FFFFFF"/>
                    </a:solidFill>
                  </a:tcPr>
                </a:tc>
              </a:tr>
              <a:tr h="587400">
                <a:tc>
                  <a:txBody>
                    <a:bodyPr/>
                    <a:lstStyle/>
                    <a:p>
                      <a:pPr indent="0" lvl="0" marL="0" rtl="0" algn="ctr">
                        <a:spcBef>
                          <a:spcPts val="0"/>
                        </a:spcBef>
                        <a:spcAft>
                          <a:spcPts val="0"/>
                        </a:spcAft>
                        <a:buNone/>
                      </a:pPr>
                      <a:r>
                        <a:rPr lang="en" sz="1200">
                          <a:latin typeface="Calibri"/>
                          <a:ea typeface="Calibri"/>
                          <a:cs typeface="Calibri"/>
                          <a:sym typeface="Calibri"/>
                        </a:rPr>
                        <a:t>I can anticipate needs and prepare to meet them. </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planner.</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Foreign Language </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587400">
                <a:tc>
                  <a:txBody>
                    <a:bodyPr/>
                    <a:lstStyle/>
                    <a:p>
                      <a:pPr indent="0" lvl="0" marL="0" rtl="0" algn="ctr">
                        <a:spcBef>
                          <a:spcPts val="0"/>
                        </a:spcBef>
                        <a:spcAft>
                          <a:spcPts val="0"/>
                        </a:spcAft>
                        <a:buNone/>
                      </a:pPr>
                      <a:r>
                        <a:rPr lang="en" sz="1200">
                          <a:latin typeface="Calibri"/>
                          <a:ea typeface="Calibri"/>
                          <a:cs typeface="Calibri"/>
                          <a:sym typeface="Calibri"/>
                        </a:rPr>
                        <a:t>I like driving or riding in different vehicles.</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587400">
                <a:tc>
                  <a:txBody>
                    <a:bodyPr/>
                    <a:lstStyle/>
                    <a:p>
                      <a:pPr indent="0" lvl="0" marL="0" rtl="0" algn="ctr">
                        <a:spcBef>
                          <a:spcPts val="0"/>
                        </a:spcBef>
                        <a:spcAft>
                          <a:spcPts val="0"/>
                        </a:spcAft>
                        <a:buNone/>
                      </a:pPr>
                      <a:r>
                        <a:rPr lang="en" sz="1200">
                          <a:latin typeface="Calibri"/>
                          <a:ea typeface="Calibri"/>
                          <a:cs typeface="Calibri"/>
                          <a:sym typeface="Calibri"/>
                        </a:rPr>
                        <a:t>I like to move things from place to place. </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16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graphicFrame>
        <p:nvGraphicFramePr>
          <p:cNvPr id="140" name="Google Shape;140;p30"/>
          <p:cNvGraphicFramePr/>
          <p:nvPr/>
        </p:nvGraphicFramePr>
        <p:xfrm>
          <a:off x="718963" y="77788"/>
          <a:ext cx="3000000" cy="3000000"/>
        </p:xfrm>
        <a:graphic>
          <a:graphicData uri="http://schemas.openxmlformats.org/drawingml/2006/table">
            <a:tbl>
              <a:tblPr bandRow="1">
                <a:noFill/>
                <a:tableStyleId>{3FC47B6E-E68B-413D-BFC9-07C8349580ED}</a:tableStyleId>
              </a:tblPr>
              <a:tblGrid>
                <a:gridCol w="3853025"/>
                <a:gridCol w="3853025"/>
              </a:tblGrid>
              <a:tr h="361575">
                <a:tc gridSpan="2">
                  <a:txBody>
                    <a:bodyPr/>
                    <a:lstStyle/>
                    <a:p>
                      <a:pPr indent="0" lvl="0" marL="0" rtl="0" algn="ctr">
                        <a:lnSpc>
                          <a:spcPct val="115000"/>
                        </a:lnSpc>
                        <a:spcBef>
                          <a:spcPts val="0"/>
                        </a:spcBef>
                        <a:spcAft>
                          <a:spcPts val="600"/>
                        </a:spcAft>
                        <a:buNone/>
                      </a:pPr>
                      <a:r>
                        <a:rPr b="1" lang="en" sz="900">
                          <a:solidFill>
                            <a:srgbClr val="FFFFFF"/>
                          </a:solidFill>
                          <a:latin typeface="Calibri"/>
                          <a:ea typeface="Calibri"/>
                          <a:cs typeface="Calibri"/>
                          <a:sym typeface="Calibri"/>
                        </a:rPr>
                        <a:t>Career Clusters</a:t>
                      </a:r>
                      <a:endParaRPr b="1" sz="900">
                        <a:solidFill>
                          <a:srgbClr val="FFFFFF"/>
                        </a:solidFill>
                        <a:latin typeface="Calibri"/>
                        <a:ea typeface="Calibri"/>
                        <a:cs typeface="Calibri"/>
                        <a:sym typeface="Calibri"/>
                      </a:endParaRPr>
                    </a:p>
                  </a:txBody>
                  <a:tcPr marT="73025" marB="73025" marR="73025" marL="73025" anchor="ctr">
                    <a:solidFill>
                      <a:srgbClr val="3E5C61"/>
                    </a:solidFill>
                  </a:tcPr>
                </a:tc>
                <a:tc hMerge="1"/>
              </a:tr>
              <a:tr h="387825">
                <a:tc>
                  <a:txBody>
                    <a:bodyPr/>
                    <a:lstStyle/>
                    <a:p>
                      <a:pPr indent="0" lvl="0" marL="0" rtl="0" algn="ctr">
                        <a:spcBef>
                          <a:spcPts val="1000"/>
                        </a:spcBef>
                        <a:spcAft>
                          <a:spcPts val="0"/>
                        </a:spcAft>
                        <a:buNone/>
                      </a:pPr>
                      <a:r>
                        <a:rPr b="1" lang="en" sz="900">
                          <a:highlight>
                            <a:srgbClr val="FFFFFF"/>
                          </a:highlight>
                          <a:latin typeface="Calibri"/>
                          <a:ea typeface="Calibri"/>
                          <a:cs typeface="Calibri"/>
                          <a:sym typeface="Calibri"/>
                        </a:rPr>
                        <a:t>Survey</a:t>
                      </a:r>
                      <a:r>
                        <a:rPr b="1" lang="en" sz="900">
                          <a:highlight>
                            <a:srgbClr val="FFFFFF"/>
                          </a:highlight>
                          <a:latin typeface="Calibri"/>
                          <a:ea typeface="Calibri"/>
                          <a:cs typeface="Calibri"/>
                          <a:sym typeface="Calibri"/>
                        </a:rPr>
                        <a:t> Card  1</a:t>
                      </a:r>
                      <a:endParaRPr b="1" sz="900">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900">
                          <a:highlight>
                            <a:srgbClr val="FFFFFF"/>
                          </a:highlight>
                          <a:latin typeface="Calibri"/>
                          <a:ea typeface="Calibri"/>
                          <a:cs typeface="Calibri"/>
                          <a:sym typeface="Calibri"/>
                        </a:rPr>
                        <a:t>Agricultural Food and Natural Resources</a:t>
                      </a:r>
                      <a:endParaRPr sz="900">
                        <a:latin typeface="Calibri"/>
                        <a:ea typeface="Calibri"/>
                        <a:cs typeface="Calibri"/>
                        <a:sym typeface="Calibri"/>
                      </a:endParaRPr>
                    </a:p>
                  </a:txBody>
                  <a:tcPr marT="73025" marB="73025" marR="73025" marL="73025" anchor="ct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a:t>
                      </a:r>
                      <a:r>
                        <a:rPr b="1" lang="en" sz="900">
                          <a:latin typeface="Calibri"/>
                          <a:ea typeface="Calibri"/>
                          <a:cs typeface="Calibri"/>
                          <a:sym typeface="Calibri"/>
                        </a:rPr>
                        <a:t> 2</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Architecture and </a:t>
                      </a:r>
                      <a:r>
                        <a:rPr b="1" lang="en" sz="900">
                          <a:latin typeface="Calibri"/>
                          <a:ea typeface="Calibri"/>
                          <a:cs typeface="Calibri"/>
                          <a:sym typeface="Calibri"/>
                        </a:rPr>
                        <a:t>Construction</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3</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Arts, AV Technology, and Communications</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4 </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Business, Management, and Administration </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5</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Education and Training</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a:t>
                      </a:r>
                      <a:r>
                        <a:rPr b="1" lang="en" sz="900">
                          <a:latin typeface="Calibri"/>
                          <a:ea typeface="Calibri"/>
                          <a:cs typeface="Calibri"/>
                          <a:sym typeface="Calibri"/>
                        </a:rPr>
                        <a:t> 6</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Finance </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7</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Government and Public Administration</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8</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Health Science</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9</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Hospitality and Tourism</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10</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Human Services</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11</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Information Technology</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Clr>
                          <a:schemeClr val="dk1"/>
                        </a:buClr>
                        <a:buSzPts val="1100"/>
                        <a:buFont typeface="Arial"/>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12</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Law, Public Safety, Corrections, and Security </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Clr>
                          <a:schemeClr val="dk1"/>
                        </a:buClr>
                        <a:buSzPts val="1100"/>
                        <a:buFont typeface="Arial"/>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13</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Manufacturing</a:t>
                      </a:r>
                      <a:r>
                        <a:rPr b="1" lang="en" sz="900">
                          <a:latin typeface="Calibri"/>
                          <a:ea typeface="Calibri"/>
                          <a:cs typeface="Calibri"/>
                          <a:sym typeface="Calibri"/>
                        </a:rPr>
                        <a:t> </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Clr>
                          <a:schemeClr val="dk1"/>
                        </a:buClr>
                        <a:buSzPts val="1100"/>
                        <a:buFont typeface="Arial"/>
                        <a:buNone/>
                      </a:pPr>
                      <a:r>
                        <a:rPr b="1" lang="en" sz="900">
                          <a:solidFill>
                            <a:schemeClr val="dk1"/>
                          </a:solidFill>
                          <a:highlight>
                            <a:schemeClr val="lt1"/>
                          </a:highlight>
                          <a:latin typeface="Calibri"/>
                          <a:ea typeface="Calibri"/>
                          <a:cs typeface="Calibri"/>
                          <a:sym typeface="Calibri"/>
                        </a:rPr>
                        <a:t>Survey Card </a:t>
                      </a:r>
                      <a:r>
                        <a:rPr b="1" lang="en" sz="900">
                          <a:latin typeface="Calibri"/>
                          <a:ea typeface="Calibri"/>
                          <a:cs typeface="Calibri"/>
                          <a:sym typeface="Calibri"/>
                        </a:rPr>
                        <a:t>14</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Marketing, Sales, and Services</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Clr>
                          <a:schemeClr val="dk1"/>
                        </a:buClr>
                        <a:buSzPts val="1100"/>
                        <a:buFont typeface="Arial"/>
                        <a:buNone/>
                      </a:pPr>
                      <a:r>
                        <a:rPr b="1" lang="en" sz="900">
                          <a:solidFill>
                            <a:schemeClr val="dk1"/>
                          </a:solidFill>
                          <a:highlight>
                            <a:schemeClr val="lt1"/>
                          </a:highlight>
                          <a:latin typeface="Calibri"/>
                          <a:ea typeface="Calibri"/>
                          <a:cs typeface="Calibri"/>
                          <a:sym typeface="Calibri"/>
                        </a:rPr>
                        <a:t>Survey Card</a:t>
                      </a:r>
                      <a:r>
                        <a:rPr b="1" lang="en" sz="900">
                          <a:latin typeface="Calibri"/>
                          <a:ea typeface="Calibri"/>
                          <a:cs typeface="Calibri"/>
                          <a:sym typeface="Calibri"/>
                        </a:rPr>
                        <a:t> 15</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Science, Technology, Engineering, and Mathematics</a:t>
                      </a:r>
                      <a:endParaRPr b="1" sz="900">
                        <a:latin typeface="Calibri"/>
                        <a:ea typeface="Calibri"/>
                        <a:cs typeface="Calibri"/>
                        <a:sym typeface="Calibri"/>
                      </a:endParaRPr>
                    </a:p>
                  </a:txBody>
                  <a:tcPr marT="73025" marB="73025" marR="73025" marL="73025" anchor="ctr">
                    <a:solidFill>
                      <a:srgbClr val="FFFFFF"/>
                    </a:solidFill>
                  </a:tcPr>
                </a:tc>
              </a:tr>
              <a:tr h="274100">
                <a:tc>
                  <a:txBody>
                    <a:bodyPr/>
                    <a:lstStyle/>
                    <a:p>
                      <a:pPr indent="0" lvl="0" marL="0" rtl="0" algn="ctr">
                        <a:spcBef>
                          <a:spcPts val="0"/>
                        </a:spcBef>
                        <a:spcAft>
                          <a:spcPts val="0"/>
                        </a:spcAft>
                        <a:buClr>
                          <a:schemeClr val="dk1"/>
                        </a:buClr>
                        <a:buSzPts val="1100"/>
                        <a:buFont typeface="Arial"/>
                        <a:buNone/>
                      </a:pPr>
                      <a:r>
                        <a:rPr b="1" lang="en" sz="900">
                          <a:solidFill>
                            <a:schemeClr val="dk1"/>
                          </a:solidFill>
                          <a:highlight>
                            <a:schemeClr val="lt1"/>
                          </a:highlight>
                          <a:latin typeface="Calibri"/>
                          <a:ea typeface="Calibri"/>
                          <a:cs typeface="Calibri"/>
                          <a:sym typeface="Calibri"/>
                        </a:rPr>
                        <a:t>Survey Card</a:t>
                      </a:r>
                      <a:r>
                        <a:rPr b="1" lang="en" sz="900">
                          <a:latin typeface="Calibri"/>
                          <a:ea typeface="Calibri"/>
                          <a:cs typeface="Calibri"/>
                          <a:sym typeface="Calibri"/>
                        </a:rPr>
                        <a:t> 16</a:t>
                      </a:r>
                      <a:endParaRPr b="1" sz="9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b="1" lang="en" sz="900">
                          <a:latin typeface="Calibri"/>
                          <a:ea typeface="Calibri"/>
                          <a:cs typeface="Calibri"/>
                          <a:sym typeface="Calibri"/>
                        </a:rPr>
                        <a:t>Transportation, Distribution, and Logistics </a:t>
                      </a:r>
                      <a:endParaRPr b="1" sz="900">
                        <a:latin typeface="Calibri"/>
                        <a:ea typeface="Calibri"/>
                        <a:cs typeface="Calibri"/>
                        <a:sym typeface="Calibri"/>
                      </a:endParaRPr>
                    </a:p>
                  </a:txBody>
                  <a:tcPr marT="73025" marB="73025" marR="73025" marL="73025" anchor="ctr">
                    <a:solidFill>
                      <a:srgbClr val="FFFFFF"/>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graphicFrame>
        <p:nvGraphicFramePr>
          <p:cNvPr id="60" name="Google Shape;60;p14"/>
          <p:cNvGraphicFramePr/>
          <p:nvPr/>
        </p:nvGraphicFramePr>
        <p:xfrm>
          <a:off x="-37" y="75"/>
          <a:ext cx="3000000" cy="3000000"/>
        </p:xfrm>
        <a:graphic>
          <a:graphicData uri="http://schemas.openxmlformats.org/drawingml/2006/table">
            <a:tbl>
              <a:tblPr bandRow="1">
                <a:noFill/>
                <a:tableStyleId>{3FC47B6E-E68B-413D-BFC9-07C8349580ED}</a:tableStyleId>
              </a:tblPr>
              <a:tblGrid>
                <a:gridCol w="3048000"/>
                <a:gridCol w="3048000"/>
                <a:gridCol w="3048000"/>
              </a:tblGrid>
              <a:tr h="55562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a:t>
                      </a:r>
                      <a:r>
                        <a:rPr b="1" lang="en" sz="1200">
                          <a:solidFill>
                            <a:srgbClr val="FFFFFF"/>
                          </a:solidFill>
                          <a:latin typeface="Calibri"/>
                          <a:ea typeface="Calibri"/>
                          <a:cs typeface="Calibri"/>
                          <a:sym typeface="Calibri"/>
                        </a:rPr>
                        <a:t>Card </a:t>
                      </a:r>
                      <a:r>
                        <a:rPr b="1" lang="en" sz="1200">
                          <a:solidFill>
                            <a:srgbClr val="FFFFFF"/>
                          </a:solidFill>
                          <a:latin typeface="Calibri"/>
                          <a:ea typeface="Calibri"/>
                          <a:cs typeface="Calibri"/>
                          <a:sym typeface="Calibri"/>
                        </a:rPr>
                        <a:t>1</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710850">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420800">
                <a:tc>
                  <a:txBody>
                    <a:bodyPr/>
                    <a:lstStyle/>
                    <a:p>
                      <a:pPr indent="0" lvl="0" marL="0" rtl="0" algn="ctr">
                        <a:spcBef>
                          <a:spcPts val="0"/>
                        </a:spcBef>
                        <a:spcAft>
                          <a:spcPts val="0"/>
                        </a:spcAft>
                        <a:buNone/>
                      </a:pPr>
                      <a:r>
                        <a:rPr lang="en" sz="1200">
                          <a:latin typeface="Calibri"/>
                          <a:ea typeface="Calibri"/>
                          <a:cs typeface="Calibri"/>
                          <a:sym typeface="Calibri"/>
                        </a:rPr>
                        <a:t>I like to learn how things grow and stay alive.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can rely on myself to get things done.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solidFill>
                      <a:srgbClr val="F3F3F3"/>
                    </a:solidFill>
                  </a:tcPr>
                </a:tc>
              </a:tr>
              <a:tr h="653650">
                <a:tc>
                  <a:txBody>
                    <a:bodyPr/>
                    <a:lstStyle/>
                    <a:p>
                      <a:pPr indent="0" lvl="0" marL="0" rtl="0" algn="ctr">
                        <a:spcBef>
                          <a:spcPts val="0"/>
                        </a:spcBef>
                        <a:spcAft>
                          <a:spcPts val="0"/>
                        </a:spcAft>
                        <a:buNone/>
                      </a:pPr>
                      <a:r>
                        <a:rPr lang="en" sz="1200">
                          <a:latin typeface="Calibri"/>
                          <a:ea typeface="Calibri"/>
                          <a:cs typeface="Calibri"/>
                          <a:sym typeface="Calibri"/>
                        </a:rPr>
                        <a:t>I make the best use of the natural resources around me.</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love being in nature.</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Life Sciences</a:t>
                      </a:r>
                      <a:endParaRPr sz="1200">
                        <a:latin typeface="Calibri"/>
                        <a:ea typeface="Calibri"/>
                        <a:cs typeface="Calibri"/>
                        <a:sym typeface="Calibri"/>
                      </a:endParaRPr>
                    </a:p>
                  </a:txBody>
                  <a:tcPr marT="73025" marB="73025" marR="73025" marL="73025" anchor="ctr"/>
                </a:tc>
              </a:tr>
              <a:tr h="420800">
                <a:tc>
                  <a:txBody>
                    <a:bodyPr/>
                    <a:lstStyle/>
                    <a:p>
                      <a:pPr indent="0" lvl="0" marL="0" rtl="0" algn="ctr">
                        <a:spcBef>
                          <a:spcPts val="0"/>
                        </a:spcBef>
                        <a:spcAft>
                          <a:spcPts val="0"/>
                        </a:spcAft>
                        <a:buNone/>
                      </a:pPr>
                      <a:r>
                        <a:rPr lang="en" sz="1200">
                          <a:latin typeface="Calibri"/>
                          <a:ea typeface="Calibri"/>
                          <a:cs typeface="Calibri"/>
                          <a:sym typeface="Calibri"/>
                        </a:rPr>
                        <a:t>Hunting and fishing are activities I enjoy most.</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physically active.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Earth Sciences</a:t>
                      </a:r>
                      <a:endParaRPr sz="1200">
                        <a:latin typeface="Calibri"/>
                        <a:ea typeface="Calibri"/>
                        <a:cs typeface="Calibri"/>
                        <a:sym typeface="Calibri"/>
                      </a:endParaRPr>
                    </a:p>
                  </a:txBody>
                  <a:tcPr marT="73025" marB="73025" marR="73025" marL="73025" anchor="ctr">
                    <a:solidFill>
                      <a:srgbClr val="F3F3F3"/>
                    </a:solidFill>
                  </a:tcPr>
                </a:tc>
              </a:tr>
              <a:tr h="420800">
                <a:tc>
                  <a:txBody>
                    <a:bodyPr/>
                    <a:lstStyle/>
                    <a:p>
                      <a:pPr indent="0" lvl="0" marL="0" rtl="0" algn="ctr">
                        <a:spcBef>
                          <a:spcPts val="0"/>
                        </a:spcBef>
                        <a:spcAft>
                          <a:spcPts val="0"/>
                        </a:spcAft>
                        <a:buNone/>
                      </a:pPr>
                      <a:r>
                        <a:rPr lang="en" sz="1200">
                          <a:latin typeface="Calibri"/>
                          <a:ea typeface="Calibri"/>
                          <a:cs typeface="Calibri"/>
                          <a:sym typeface="Calibri"/>
                        </a:rPr>
                        <a:t>I want to protect the environment.</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like to plan ahead.</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Chemistry</a:t>
                      </a:r>
                      <a:endParaRPr sz="1200">
                        <a:latin typeface="Calibri"/>
                        <a:ea typeface="Calibri"/>
                        <a:cs typeface="Calibri"/>
                        <a:sym typeface="Calibri"/>
                      </a:endParaRPr>
                    </a:p>
                  </a:txBody>
                  <a:tcPr marT="73025" marB="73025" marR="73025" marL="73025" anchor="ctr"/>
                </a:tc>
              </a:tr>
              <a:tr h="653650">
                <a:tc>
                  <a:txBody>
                    <a:bodyPr/>
                    <a:lstStyle/>
                    <a:p>
                      <a:pPr indent="0" lvl="0" marL="0" rtl="0" algn="ctr">
                        <a:spcBef>
                          <a:spcPts val="0"/>
                        </a:spcBef>
                        <a:spcAft>
                          <a:spcPts val="0"/>
                        </a:spcAft>
                        <a:buNone/>
                      </a:pPr>
                      <a:r>
                        <a:rPr lang="en" sz="1200">
                          <a:latin typeface="Calibri"/>
                          <a:ea typeface="Calibri"/>
                          <a:cs typeface="Calibri"/>
                          <a:sym typeface="Calibri"/>
                        </a:rPr>
                        <a:t>I like to be outdoors, no matter what the weather is like.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creative problem solver.</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Agriculture</a:t>
                      </a:r>
                      <a:endParaRPr sz="1200">
                        <a:latin typeface="Calibri"/>
                        <a:ea typeface="Calibri"/>
                        <a:cs typeface="Calibri"/>
                        <a:sym typeface="Calibri"/>
                      </a:endParaRPr>
                    </a:p>
                  </a:txBody>
                  <a:tcPr marT="73025" marB="73025" marR="73025" marL="73025" anchor="ctr">
                    <a:solidFill>
                      <a:srgbClr val="F3F3F3"/>
                    </a:solidFill>
                  </a:tcPr>
                </a:tc>
              </a:tr>
              <a:tr h="653650">
                <a:tc>
                  <a:txBody>
                    <a:bodyPr/>
                    <a:lstStyle/>
                    <a:p>
                      <a:pPr indent="0" lvl="0" marL="0" rtl="0" algn="ctr">
                        <a:spcBef>
                          <a:spcPts val="0"/>
                        </a:spcBef>
                        <a:spcAft>
                          <a:spcPts val="0"/>
                        </a:spcAft>
                        <a:buNone/>
                      </a:pPr>
                      <a:r>
                        <a:rPr lang="en" sz="1200">
                          <a:latin typeface="Calibri"/>
                          <a:ea typeface="Calibri"/>
                          <a:cs typeface="Calibri"/>
                          <a:sym typeface="Calibri"/>
                        </a:rPr>
                        <a:t>I enjoy operating machines and keeping them in good repair.</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solidFill>
                      <a:srgbClr val="999999"/>
                    </a:solidFill>
                  </a:tcPr>
                </a:tc>
              </a:tr>
              <a:tr h="653650">
                <a:tc>
                  <a:txBody>
                    <a:bodyPr/>
                    <a:lstStyle/>
                    <a:p>
                      <a:pPr indent="0" lvl="0" marL="0" rtl="0" algn="ctr">
                        <a:spcBef>
                          <a:spcPts val="0"/>
                        </a:spcBef>
                        <a:spcAft>
                          <a:spcPts val="0"/>
                        </a:spcAft>
                        <a:buNone/>
                      </a:pPr>
                      <a:r>
                        <a:rPr lang="en" sz="1200">
                          <a:latin typeface="Calibri"/>
                          <a:ea typeface="Calibri"/>
                          <a:cs typeface="Calibri"/>
                          <a:sym typeface="Calibri"/>
                        </a:rPr>
                        <a:t>I like to plan ahead, keep a budget, and maintain records.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solidFill>
                      <a:srgbClr val="999999"/>
                    </a:solidFill>
                  </a:tcPr>
                </a:tc>
                <a:tc>
                  <a:txBody>
                    <a:bodyPr/>
                    <a:lstStyle/>
                    <a:p>
                      <a:pPr indent="0" lvl="0" marL="0" rtl="0" algn="l">
                        <a:spcBef>
                          <a:spcPts val="1000"/>
                        </a:spcBef>
                        <a:spcAft>
                          <a:spcPts val="0"/>
                        </a:spcAft>
                        <a:buClr>
                          <a:schemeClr val="dk1"/>
                        </a:buClr>
                        <a:buSzPts val="1100"/>
                        <a:buFont typeface="Arial"/>
                        <a:buNone/>
                      </a:pPr>
                      <a:r>
                        <a:rPr b="1" lang="en" sz="1200">
                          <a:solidFill>
                            <a:srgbClr val="910D28"/>
                          </a:solidFill>
                          <a:highlight>
                            <a:schemeClr val="lt1"/>
                          </a:highlight>
                          <a:latin typeface="Calibri"/>
                          <a:ea typeface="Calibri"/>
                          <a:cs typeface="Calibri"/>
                          <a:sym typeface="Calibri"/>
                        </a:rPr>
                        <a:t>Survey Card 1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solidFill>
                      <a:srgbClr val="FFFFFF"/>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graphicFrame>
        <p:nvGraphicFramePr>
          <p:cNvPr id="65" name="Google Shape;65;p15"/>
          <p:cNvGraphicFramePr/>
          <p:nvPr/>
        </p:nvGraphicFramePr>
        <p:xfrm>
          <a:off x="25" y="-14287"/>
          <a:ext cx="3000000" cy="3000000"/>
        </p:xfrm>
        <a:graphic>
          <a:graphicData uri="http://schemas.openxmlformats.org/drawingml/2006/table">
            <a:tbl>
              <a:tblPr bandRow="1">
                <a:noFill/>
                <a:tableStyleId>{3FC47B6E-E68B-413D-BFC9-07C8349580ED}</a:tableStyleId>
              </a:tblPr>
              <a:tblGrid>
                <a:gridCol w="3048000"/>
                <a:gridCol w="3048000"/>
                <a:gridCol w="3048000"/>
              </a:tblGrid>
              <a:tr h="531550">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a:t>
                      </a:r>
                      <a:r>
                        <a:rPr b="1" lang="en" sz="1200">
                          <a:solidFill>
                            <a:srgbClr val="FFFFFF"/>
                          </a:solidFill>
                          <a:latin typeface="Calibri"/>
                          <a:ea typeface="Calibri"/>
                          <a:cs typeface="Calibri"/>
                          <a:sym typeface="Calibri"/>
                        </a:rPr>
                        <a:t> 2</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680075">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625350">
                <a:tc>
                  <a:txBody>
                    <a:bodyPr/>
                    <a:lstStyle/>
                    <a:p>
                      <a:pPr indent="0" lvl="0" marL="0" rtl="0" algn="ctr">
                        <a:spcBef>
                          <a:spcPts val="0"/>
                        </a:spcBef>
                        <a:spcAft>
                          <a:spcPts val="0"/>
                        </a:spcAft>
                        <a:buNone/>
                      </a:pPr>
                      <a:r>
                        <a:rPr lang="en" sz="1200">
                          <a:latin typeface="Calibri"/>
                          <a:ea typeface="Calibri"/>
                          <a:cs typeface="Calibri"/>
                          <a:sym typeface="Calibri"/>
                        </a:rPr>
                        <a:t>I enjoy reading and following blueprints or instructions.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curious.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solidFill>
                      <a:srgbClr val="F3F3F3"/>
                    </a:solidFill>
                  </a:tcPr>
                </a:tc>
              </a:tr>
              <a:tr h="625350">
                <a:tc>
                  <a:txBody>
                    <a:bodyPr/>
                    <a:lstStyle/>
                    <a:p>
                      <a:pPr indent="0" lvl="0" marL="0" rtl="0" algn="ctr">
                        <a:spcBef>
                          <a:spcPts val="0"/>
                        </a:spcBef>
                        <a:spcAft>
                          <a:spcPts val="0"/>
                        </a:spcAft>
                        <a:buNone/>
                      </a:pPr>
                      <a:r>
                        <a:rPr lang="en" sz="1200">
                          <a:latin typeface="Calibri"/>
                          <a:ea typeface="Calibri"/>
                          <a:cs typeface="Calibri"/>
                          <a:sym typeface="Calibri"/>
                        </a:rPr>
                        <a:t>I create pictures in my mind of what a finished product may look like.</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follow directions well.</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Drafting</a:t>
                      </a:r>
                      <a:endParaRPr sz="1200">
                        <a:latin typeface="Calibri"/>
                        <a:ea typeface="Calibri"/>
                        <a:cs typeface="Calibri"/>
                        <a:sym typeface="Calibri"/>
                      </a:endParaRPr>
                    </a:p>
                  </a:txBody>
                  <a:tcPr marT="73025" marB="73025" marR="73025" marL="73025" anchor="ctr"/>
                </a:tc>
              </a:tr>
              <a:tr h="402575">
                <a:tc>
                  <a:txBody>
                    <a:bodyPr/>
                    <a:lstStyle/>
                    <a:p>
                      <a:pPr indent="0" lvl="0" marL="0" rtl="0" algn="ctr">
                        <a:spcBef>
                          <a:spcPts val="0"/>
                        </a:spcBef>
                        <a:spcAft>
                          <a:spcPts val="0"/>
                        </a:spcAft>
                        <a:buNone/>
                      </a:pPr>
                      <a:r>
                        <a:rPr lang="en" sz="1200">
                          <a:latin typeface="Calibri"/>
                          <a:ea typeface="Calibri"/>
                          <a:cs typeface="Calibri"/>
                          <a:sym typeface="Calibri"/>
                        </a:rPr>
                        <a:t>I want to work with my hands.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can pay attention to details.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Physical Sciences</a:t>
                      </a:r>
                      <a:endParaRPr sz="1200">
                        <a:latin typeface="Calibri"/>
                        <a:ea typeface="Calibri"/>
                        <a:cs typeface="Calibri"/>
                        <a:sym typeface="Calibri"/>
                      </a:endParaRPr>
                    </a:p>
                  </a:txBody>
                  <a:tcPr marT="73025" marB="73025" marR="73025" marL="73025" anchor="ctr">
                    <a:solidFill>
                      <a:srgbClr val="F3F3F3"/>
                    </a:solidFill>
                  </a:tcPr>
                </a:tc>
              </a:tr>
              <a:tr h="402575">
                <a:tc>
                  <a:txBody>
                    <a:bodyPr/>
                    <a:lstStyle/>
                    <a:p>
                      <a:pPr indent="0" lvl="0" marL="0" rtl="0" algn="ctr">
                        <a:spcBef>
                          <a:spcPts val="0"/>
                        </a:spcBef>
                        <a:spcAft>
                          <a:spcPts val="0"/>
                        </a:spcAft>
                        <a:buNone/>
                      </a:pPr>
                      <a:r>
                        <a:rPr lang="en" sz="1200">
                          <a:latin typeface="Calibri"/>
                          <a:ea typeface="Calibri"/>
                          <a:cs typeface="Calibri"/>
                          <a:sym typeface="Calibri"/>
                        </a:rPr>
                        <a:t>I most enjoy work that requires precise results.</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good at visualizing possibilities.</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Construction Trades</a:t>
                      </a:r>
                      <a:endParaRPr sz="1200">
                        <a:latin typeface="Calibri"/>
                        <a:ea typeface="Calibri"/>
                        <a:cs typeface="Calibri"/>
                        <a:sym typeface="Calibri"/>
                      </a:endParaRPr>
                    </a:p>
                  </a:txBody>
                  <a:tcPr marT="73025" marB="73025" marR="73025" marL="73025" anchor="ctr">
                    <a:solidFill>
                      <a:srgbClr val="FFFFFF"/>
                    </a:solidFill>
                  </a:tcPr>
                </a:tc>
              </a:tr>
              <a:tr h="625350">
                <a:tc>
                  <a:txBody>
                    <a:bodyPr/>
                    <a:lstStyle/>
                    <a:p>
                      <a:pPr indent="0" lvl="0" marL="0" rtl="0" algn="ctr">
                        <a:spcBef>
                          <a:spcPts val="0"/>
                        </a:spcBef>
                        <a:spcAft>
                          <a:spcPts val="0"/>
                        </a:spcAft>
                        <a:buNone/>
                      </a:pPr>
                      <a:r>
                        <a:rPr lang="en" sz="1200">
                          <a:latin typeface="Calibri"/>
                          <a:ea typeface="Calibri"/>
                          <a:cs typeface="Calibri"/>
                          <a:sym typeface="Calibri"/>
                        </a:rPr>
                        <a:t>I like to solve technical problems.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patient but persistent.</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Electrical Trades/Heat, Air Conditioning, and Refrigeration/Technology Education</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625350">
                <a:tc>
                  <a:txBody>
                    <a:bodyPr/>
                    <a:lstStyle/>
                    <a:p>
                      <a:pPr indent="0" lvl="0" marL="0" rtl="0" algn="ctr">
                        <a:spcBef>
                          <a:spcPts val="0"/>
                        </a:spcBef>
                        <a:spcAft>
                          <a:spcPts val="0"/>
                        </a:spcAft>
                        <a:buNone/>
                      </a:pPr>
                      <a:r>
                        <a:rPr lang="en" sz="1200">
                          <a:latin typeface="Calibri"/>
                          <a:ea typeface="Calibri"/>
                          <a:cs typeface="Calibri"/>
                          <a:sym typeface="Calibri"/>
                        </a:rPr>
                        <a:t>Learning and visiting beautiful, historic, or interesting buildings makes me happy.</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25350">
                <a:tc>
                  <a:txBody>
                    <a:bodyPr/>
                    <a:lstStyle/>
                    <a:p>
                      <a:pPr indent="0" lvl="0" marL="0" rtl="0" algn="ctr">
                        <a:spcBef>
                          <a:spcPts val="0"/>
                        </a:spcBef>
                        <a:spcAft>
                          <a:spcPts val="0"/>
                        </a:spcAft>
                        <a:buNone/>
                      </a:pPr>
                      <a:r>
                        <a:rPr lang="en" sz="1200">
                          <a:latin typeface="Calibri"/>
                          <a:ea typeface="Calibri"/>
                          <a:cs typeface="Calibri"/>
                          <a:sym typeface="Calibri"/>
                        </a:rPr>
                        <a:t>Following logical, step-by-step procedures is enjoyable.</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2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graphicFrame>
        <p:nvGraphicFramePr>
          <p:cNvPr id="70" name="Google Shape;70;p16"/>
          <p:cNvGraphicFramePr/>
          <p:nvPr/>
        </p:nvGraphicFramePr>
        <p:xfrm>
          <a:off x="25" y="0"/>
          <a:ext cx="3000000" cy="3000000"/>
        </p:xfrm>
        <a:graphic>
          <a:graphicData uri="http://schemas.openxmlformats.org/drawingml/2006/table">
            <a:tbl>
              <a:tblPr bandRow="1">
                <a:noFill/>
                <a:tableStyleId>{3FC47B6E-E68B-413D-BFC9-07C8349580ED}</a:tableStyleId>
              </a:tblPr>
              <a:tblGrid>
                <a:gridCol w="3048000"/>
                <a:gridCol w="3048000"/>
                <a:gridCol w="3048000"/>
              </a:tblGrid>
              <a:tr h="52202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 </a:t>
                      </a:r>
                      <a:r>
                        <a:rPr b="1" lang="en" sz="1200">
                          <a:solidFill>
                            <a:srgbClr val="FFFFFF"/>
                          </a:solidFill>
                          <a:latin typeface="Calibri"/>
                          <a:ea typeface="Calibri"/>
                          <a:cs typeface="Calibri"/>
                          <a:sym typeface="Calibri"/>
                        </a:rPr>
                        <a:t>3</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598750">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68325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use my imagination to communicate new </a:t>
                      </a:r>
                      <a:endParaRPr sz="1200">
                        <a:solidFill>
                          <a:srgbClr val="231F20"/>
                        </a:solidFill>
                        <a:latin typeface="Calibri"/>
                        <a:ea typeface="Calibri"/>
                        <a:cs typeface="Calibri"/>
                        <a:sym typeface="Calibri"/>
                      </a:endParaRPr>
                    </a:p>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information to others.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am creative and imaginative.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 Art/Graphic design</a:t>
                      </a:r>
                      <a:endParaRPr sz="1200">
                        <a:latin typeface="Calibri"/>
                        <a:ea typeface="Calibri"/>
                        <a:cs typeface="Calibri"/>
                        <a:sym typeface="Calibri"/>
                      </a:endParaRPr>
                    </a:p>
                  </a:txBody>
                  <a:tcPr marT="73025" marB="73025" marR="73025" marL="73025" anchor="ctr">
                    <a:solidFill>
                      <a:srgbClr val="F3F3F3"/>
                    </a:solidFill>
                  </a:tcPr>
                </a:tc>
              </a:tr>
              <a:tr h="68325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enjoy performing in front of others.</a:t>
                      </a:r>
                      <a:endParaRPr sz="1200">
                        <a:latin typeface="Calibri"/>
                        <a:ea typeface="Calibri"/>
                        <a:cs typeface="Calibri"/>
                        <a:sym typeface="Calibri"/>
                      </a:endParaRPr>
                    </a:p>
                  </a:txBody>
                  <a:tcPr marT="73025" marB="73025" marR="73025" marL="73025" anchor="ctr"/>
                </a:tc>
                <a:tc>
                  <a:txBody>
                    <a:bodyPr/>
                    <a:lstStyle/>
                    <a:p>
                      <a:pPr indent="0" lvl="0" marL="0" rtl="0" algn="ctr">
                        <a:lnSpc>
                          <a:spcPct val="115000"/>
                        </a:lnSpc>
                        <a:spcBef>
                          <a:spcPts val="0"/>
                        </a:spcBef>
                        <a:spcAft>
                          <a:spcPts val="0"/>
                        </a:spcAft>
                        <a:buNone/>
                      </a:pPr>
                      <a:r>
                        <a:rPr lang="en" sz="1200">
                          <a:solidFill>
                            <a:srgbClr val="231F20"/>
                          </a:solidFill>
                          <a:latin typeface="Calibri"/>
                          <a:ea typeface="Calibri"/>
                          <a:cs typeface="Calibri"/>
                          <a:sym typeface="Calibri"/>
                        </a:rPr>
                        <a:t>I have a good vocabulary and can communicate clearly.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Music</a:t>
                      </a:r>
                      <a:endParaRPr sz="1200">
                        <a:latin typeface="Calibri"/>
                        <a:ea typeface="Calibri"/>
                        <a:cs typeface="Calibri"/>
                        <a:sym typeface="Calibri"/>
                      </a:endParaRPr>
                    </a:p>
                  </a:txBody>
                  <a:tcPr marT="73025" marB="73025" marR="73025" marL="73025" anchor="ctr"/>
                </a:tc>
              </a:tr>
              <a:tr h="42990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read and write in my free time.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am curious about new technology.</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Speech &amp; Drama</a:t>
                      </a:r>
                      <a:endParaRPr sz="1200">
                        <a:latin typeface="Calibri"/>
                        <a:ea typeface="Calibri"/>
                        <a:cs typeface="Calibri"/>
                        <a:sym typeface="Calibri"/>
                      </a:endParaRPr>
                    </a:p>
                  </a:txBody>
                  <a:tcPr marT="73025" marB="73025" marR="73025" marL="73025" anchor="ctr">
                    <a:solidFill>
                      <a:srgbClr val="F3F3F3"/>
                    </a:solidFill>
                  </a:tcPr>
                </a:tc>
              </a:tr>
              <a:tr h="68325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play a musical instrument.</a:t>
                      </a:r>
                      <a:endParaRPr sz="1200">
                        <a:solidFill>
                          <a:srgbClr val="231F20"/>
                        </a:solidFill>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relate well to the feelings and </a:t>
                      </a:r>
                      <a:endParaRPr sz="1200">
                        <a:solidFill>
                          <a:srgbClr val="231F20"/>
                        </a:solidFill>
                        <a:latin typeface="Calibri"/>
                        <a:ea typeface="Calibri"/>
                        <a:cs typeface="Calibri"/>
                        <a:sym typeface="Calibri"/>
                      </a:endParaRPr>
                    </a:p>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thoughts of others.</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Journalism/Literature</a:t>
                      </a:r>
                      <a:endParaRPr sz="1200">
                        <a:latin typeface="Calibri"/>
                        <a:ea typeface="Calibri"/>
                        <a:cs typeface="Calibri"/>
                        <a:sym typeface="Calibri"/>
                      </a:endParaRPr>
                    </a:p>
                  </a:txBody>
                  <a:tcPr marT="73025" marB="73025" marR="73025" marL="73025" anchor="ctr">
                    <a:solidFill>
                      <a:srgbClr val="FFFFFF"/>
                    </a:solidFill>
                  </a:tcPr>
                </a:tc>
              </a:tr>
              <a:tr h="42990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perform creative, artistic activities.</a:t>
                      </a:r>
                      <a:endParaRPr sz="1200">
                        <a:solidFill>
                          <a:srgbClr val="231F20"/>
                        </a:solidFill>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am determined and tenacious.</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Audiovisual Technologies</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42990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often use video and recording technology.</a:t>
                      </a:r>
                      <a:endParaRPr sz="1200">
                        <a:solidFill>
                          <a:srgbClr val="231F20"/>
                        </a:solidFill>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83250">
                <a:tc>
                  <a:txBody>
                    <a:bodyPr/>
                    <a:lstStyle/>
                    <a:p>
                      <a:pPr indent="0" lvl="0" marL="0" rtl="0" algn="ctr">
                        <a:lnSpc>
                          <a:spcPct val="115000"/>
                        </a:lnSpc>
                        <a:spcBef>
                          <a:spcPts val="0"/>
                        </a:spcBef>
                        <a:spcAft>
                          <a:spcPts val="0"/>
                        </a:spcAft>
                        <a:buNone/>
                      </a:pPr>
                      <a:r>
                        <a:rPr lang="en" sz="1200">
                          <a:solidFill>
                            <a:srgbClr val="231F20"/>
                          </a:solidFill>
                          <a:latin typeface="Calibri"/>
                          <a:ea typeface="Calibri"/>
                          <a:cs typeface="Calibri"/>
                          <a:sym typeface="Calibri"/>
                        </a:rPr>
                        <a:t>I enjoy designing brochures and posters for projects. </a:t>
                      </a:r>
                      <a:endParaRPr sz="1200">
                        <a:solidFill>
                          <a:srgbClr val="231F20"/>
                        </a:solidFill>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3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graphicFrame>
        <p:nvGraphicFramePr>
          <p:cNvPr id="75" name="Google Shape;75;p17"/>
          <p:cNvGraphicFramePr/>
          <p:nvPr/>
        </p:nvGraphicFramePr>
        <p:xfrm>
          <a:off x="-37" y="0"/>
          <a:ext cx="3000000" cy="3000000"/>
        </p:xfrm>
        <a:graphic>
          <a:graphicData uri="http://schemas.openxmlformats.org/drawingml/2006/table">
            <a:tbl>
              <a:tblPr bandRow="1">
                <a:noFill/>
                <a:tableStyleId>{3FC47B6E-E68B-413D-BFC9-07C8349580ED}</a:tableStyleId>
              </a:tblPr>
              <a:tblGrid>
                <a:gridCol w="3048000"/>
                <a:gridCol w="3048000"/>
                <a:gridCol w="3048000"/>
              </a:tblGrid>
              <a:tr h="59547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a:t>
                      </a:r>
                      <a:r>
                        <a:rPr b="1" lang="en" sz="1200">
                          <a:solidFill>
                            <a:srgbClr val="FFFFFF"/>
                          </a:solidFill>
                          <a:latin typeface="Calibri"/>
                          <a:ea typeface="Calibri"/>
                          <a:cs typeface="Calibri"/>
                          <a:sym typeface="Calibri"/>
                        </a:rPr>
                        <a:t> 4</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647600">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662475">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perform routine, organized activities, but I can be flexible.</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organized.</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Computer Applications/Business and Information Technology</a:t>
                      </a:r>
                      <a:endParaRPr sz="1200">
                        <a:latin typeface="Calibri"/>
                        <a:ea typeface="Calibri"/>
                        <a:cs typeface="Calibri"/>
                        <a:sym typeface="Calibri"/>
                      </a:endParaRPr>
                    </a:p>
                  </a:txBody>
                  <a:tcPr marT="73025" marB="73025" marR="73025" marL="73025" anchor="ctr">
                    <a:solidFill>
                      <a:srgbClr val="F3F3F3"/>
                    </a:solidFill>
                  </a:tcPr>
                </a:tc>
              </a:tr>
              <a:tr h="662475">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work best with numbers and detailed information.</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practical and logical.</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Accounting</a:t>
                      </a:r>
                      <a:endParaRPr sz="1200">
                        <a:latin typeface="Calibri"/>
                        <a:ea typeface="Calibri"/>
                        <a:cs typeface="Calibri"/>
                        <a:sym typeface="Calibri"/>
                      </a:endParaRPr>
                    </a:p>
                  </a:txBody>
                  <a:tcPr marT="73025" marB="73025" marR="73025" marL="73025" anchor="ctr"/>
                </a:tc>
              </a:tr>
              <a:tr h="41685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enjoy being the leader in a group.</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patient.</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solidFill>
                      <a:srgbClr val="F3F3F3"/>
                    </a:solidFill>
                  </a:tcPr>
                </a:tc>
              </a:tr>
              <a:tr h="41685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make business contact with people.</a:t>
                      </a:r>
                      <a:endParaRPr sz="1200">
                        <a:solidFill>
                          <a:srgbClr val="231F20"/>
                        </a:solidFill>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tactful.</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English</a:t>
                      </a:r>
                      <a:endParaRPr sz="1200">
                        <a:latin typeface="Calibri"/>
                        <a:ea typeface="Calibri"/>
                        <a:cs typeface="Calibri"/>
                        <a:sym typeface="Calibri"/>
                      </a:endParaRPr>
                    </a:p>
                  </a:txBody>
                  <a:tcPr marT="73025" marB="73025" marR="73025" marL="73025" anchor="ctr">
                    <a:solidFill>
                      <a:srgbClr val="FFFFFF"/>
                    </a:solidFill>
                  </a:tcPr>
                </a:tc>
              </a:tr>
              <a:tr h="662475">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Working with computer programs is something I enjoy doing.</a:t>
                      </a:r>
                      <a:endParaRPr sz="1200">
                        <a:solidFill>
                          <a:srgbClr val="231F20"/>
                        </a:solidFill>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responsible.</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Economics</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41685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create reports and communicate ideas.</a:t>
                      </a:r>
                      <a:endParaRPr sz="1200">
                        <a:solidFill>
                          <a:srgbClr val="231F20"/>
                        </a:solidFill>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62475">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plan my work and follow instructions without close supervision. </a:t>
                      </a:r>
                      <a:endParaRPr sz="1200">
                        <a:solidFill>
                          <a:srgbClr val="231F20"/>
                        </a:solidFill>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4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graphicFrame>
        <p:nvGraphicFramePr>
          <p:cNvPr id="80" name="Google Shape;80;p18"/>
          <p:cNvGraphicFramePr/>
          <p:nvPr/>
        </p:nvGraphicFramePr>
        <p:xfrm>
          <a:off x="-37" y="0"/>
          <a:ext cx="3000000" cy="3000000"/>
        </p:xfrm>
        <a:graphic>
          <a:graphicData uri="http://schemas.openxmlformats.org/drawingml/2006/table">
            <a:tbl>
              <a:tblPr bandRow="1">
                <a:noFill/>
                <a:tableStyleId>{3FC47B6E-E68B-413D-BFC9-07C8349580ED}</a:tableStyleId>
              </a:tblPr>
              <a:tblGrid>
                <a:gridCol w="3048000"/>
                <a:gridCol w="3048000"/>
                <a:gridCol w="3048000"/>
              </a:tblGrid>
              <a:tr h="66122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a:t>
                      </a:r>
                      <a:r>
                        <a:rPr b="1" lang="en" sz="1200">
                          <a:solidFill>
                            <a:srgbClr val="FFFFFF"/>
                          </a:solidFill>
                          <a:latin typeface="Calibri"/>
                          <a:ea typeface="Calibri"/>
                          <a:cs typeface="Calibri"/>
                          <a:sym typeface="Calibri"/>
                        </a:rPr>
                        <a:t> 5</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719075">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735600">
                <a:tc>
                  <a:txBody>
                    <a:bodyPr/>
                    <a:lstStyle/>
                    <a:p>
                      <a:pPr indent="0" lvl="0" marL="0" rtl="0" algn="ctr">
                        <a:lnSpc>
                          <a:spcPct val="115000"/>
                        </a:lnSpc>
                        <a:spcBef>
                          <a:spcPts val="0"/>
                        </a:spcBef>
                        <a:spcAft>
                          <a:spcPts val="0"/>
                        </a:spcAft>
                        <a:buNone/>
                      </a:pPr>
                      <a:r>
                        <a:rPr lang="en" sz="1200">
                          <a:solidFill>
                            <a:srgbClr val="231F20"/>
                          </a:solidFill>
                          <a:latin typeface="Calibri"/>
                          <a:ea typeface="Calibri"/>
                          <a:cs typeface="Calibri"/>
                          <a:sym typeface="Calibri"/>
                        </a:rPr>
                        <a:t>I enjoy communicating with different types of people. </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friendly.</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Language Arts</a:t>
                      </a:r>
                      <a:endParaRPr sz="1200">
                        <a:latin typeface="Calibri"/>
                        <a:ea typeface="Calibri"/>
                        <a:cs typeface="Calibri"/>
                        <a:sym typeface="Calibri"/>
                      </a:endParaRPr>
                    </a:p>
                  </a:txBody>
                  <a:tcPr marT="73025" marB="73025" marR="73025" marL="73025" anchor="ctr">
                    <a:solidFill>
                      <a:srgbClr val="F3F3F3"/>
                    </a:solidFill>
                  </a:tcPr>
                </a:tc>
              </a:tr>
              <a:tr h="661225">
                <a:tc>
                  <a:txBody>
                    <a:bodyPr/>
                    <a:lstStyle/>
                    <a:p>
                      <a:pPr indent="0" lvl="0" marL="0" rtl="0" algn="ctr">
                        <a:spcBef>
                          <a:spcPts val="0"/>
                        </a:spcBef>
                        <a:spcAft>
                          <a:spcPts val="0"/>
                        </a:spcAft>
                        <a:buNone/>
                      </a:pPr>
                      <a:r>
                        <a:rPr lang="en" sz="1200">
                          <a:latin typeface="Calibri"/>
                          <a:ea typeface="Calibri"/>
                          <a:cs typeface="Calibri"/>
                          <a:sym typeface="Calibri"/>
                        </a:rPr>
                        <a:t>I want to help others with their homework and to learn new things.</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make decisions.</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Social Studies</a:t>
                      </a:r>
                      <a:endParaRPr sz="1200">
                        <a:latin typeface="Calibri"/>
                        <a:ea typeface="Calibri"/>
                        <a:cs typeface="Calibri"/>
                        <a:sym typeface="Calibri"/>
                      </a:endParaRPr>
                    </a:p>
                  </a:txBody>
                  <a:tcPr marT="73025" marB="73025" marR="73025" marL="73025" anchor="ctr"/>
                </a:tc>
              </a:tr>
              <a:tr h="425675">
                <a:tc>
                  <a:txBody>
                    <a:bodyPr/>
                    <a:lstStyle/>
                    <a:p>
                      <a:pPr indent="0" lvl="0" marL="0" rtl="0" algn="ctr">
                        <a:spcBef>
                          <a:spcPts val="0"/>
                        </a:spcBef>
                        <a:spcAft>
                          <a:spcPts val="0"/>
                        </a:spcAft>
                        <a:buNone/>
                      </a:pPr>
                      <a:r>
                        <a:rPr lang="en" sz="1200">
                          <a:latin typeface="Calibri"/>
                          <a:ea typeface="Calibri"/>
                          <a:cs typeface="Calibri"/>
                          <a:sym typeface="Calibri"/>
                        </a:rPr>
                        <a:t>I like to go to school.</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helpful.</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solidFill>
                      <a:srgbClr val="F3F3F3"/>
                    </a:solidFill>
                  </a:tcPr>
                </a:tc>
              </a:tr>
              <a:tr h="425675">
                <a:tc>
                  <a:txBody>
                    <a:bodyPr/>
                    <a:lstStyle/>
                    <a:p>
                      <a:pPr indent="0" lvl="0" marL="0" rtl="0" algn="ctr">
                        <a:spcBef>
                          <a:spcPts val="0"/>
                        </a:spcBef>
                        <a:spcAft>
                          <a:spcPts val="0"/>
                        </a:spcAft>
                        <a:buNone/>
                      </a:pPr>
                      <a:r>
                        <a:rPr lang="en" sz="1200">
                          <a:latin typeface="Calibri"/>
                          <a:ea typeface="Calibri"/>
                          <a:cs typeface="Calibri"/>
                          <a:sym typeface="Calibri"/>
                        </a:rPr>
                        <a:t>I can handle several responsibilities at once.</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innovative and inquisitive.</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Science</a:t>
                      </a:r>
                      <a:endParaRPr sz="1200">
                        <a:latin typeface="Calibri"/>
                        <a:ea typeface="Calibri"/>
                        <a:cs typeface="Calibri"/>
                        <a:sym typeface="Calibri"/>
                      </a:endParaRPr>
                    </a:p>
                  </a:txBody>
                  <a:tcPr marT="73025" marB="73025" marR="73025" marL="73025" anchor="ctr">
                    <a:solidFill>
                      <a:srgbClr val="FFFFFF"/>
                    </a:solidFill>
                  </a:tcPr>
                </a:tc>
              </a:tr>
              <a:tr h="425675">
                <a:tc>
                  <a:txBody>
                    <a:bodyPr/>
                    <a:lstStyle/>
                    <a:p>
                      <a:pPr indent="0" lvl="0" marL="0" rtl="0" algn="ctr">
                        <a:spcBef>
                          <a:spcPts val="0"/>
                        </a:spcBef>
                        <a:spcAft>
                          <a:spcPts val="0"/>
                        </a:spcAft>
                        <a:buNone/>
                      </a:pPr>
                      <a:r>
                        <a:rPr lang="en" sz="1200">
                          <a:latin typeface="Calibri"/>
                          <a:ea typeface="Calibri"/>
                          <a:cs typeface="Calibri"/>
                          <a:sym typeface="Calibri"/>
                        </a:rPr>
                        <a:t>I direct and plan activities for others.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good listener.</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Psychology</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428150">
                <a:tc>
                  <a:txBody>
                    <a:bodyPr/>
                    <a:lstStyle/>
                    <a:p>
                      <a:pPr indent="0" lvl="0" marL="0" rtl="0" algn="ctr">
                        <a:spcBef>
                          <a:spcPts val="0"/>
                        </a:spcBef>
                        <a:spcAft>
                          <a:spcPts val="0"/>
                        </a:spcAft>
                        <a:buNone/>
                      </a:pPr>
                      <a:r>
                        <a:rPr lang="en" sz="1200">
                          <a:latin typeface="Calibri"/>
                          <a:ea typeface="Calibri"/>
                          <a:cs typeface="Calibri"/>
                          <a:sym typeface="Calibri"/>
                        </a:rPr>
                        <a:t>I enjoy acquiring new information.</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61225">
                <a:tc>
                  <a:txBody>
                    <a:bodyPr/>
                    <a:lstStyle/>
                    <a:p>
                      <a:pPr indent="0" lvl="0" marL="0" rtl="0" algn="ctr">
                        <a:spcBef>
                          <a:spcPts val="0"/>
                        </a:spcBef>
                        <a:spcAft>
                          <a:spcPts val="0"/>
                        </a:spcAft>
                        <a:buNone/>
                      </a:pPr>
                      <a:r>
                        <a:rPr lang="en" sz="1200">
                          <a:latin typeface="Calibri"/>
                          <a:ea typeface="Calibri"/>
                          <a:cs typeface="Calibri"/>
                          <a:sym typeface="Calibri"/>
                        </a:rPr>
                        <a:t>I like helping people overcome their challenges.</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5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graphicFrame>
        <p:nvGraphicFramePr>
          <p:cNvPr id="85" name="Google Shape;85;p19"/>
          <p:cNvGraphicFramePr/>
          <p:nvPr/>
        </p:nvGraphicFramePr>
        <p:xfrm>
          <a:off x="-37" y="0"/>
          <a:ext cx="3000000" cy="3000000"/>
        </p:xfrm>
        <a:graphic>
          <a:graphicData uri="http://schemas.openxmlformats.org/drawingml/2006/table">
            <a:tbl>
              <a:tblPr bandRow="1">
                <a:noFill/>
                <a:tableStyleId>{3FC47B6E-E68B-413D-BFC9-07C8349580ED}</a:tableStyleId>
              </a:tblPr>
              <a:tblGrid>
                <a:gridCol w="3048000"/>
                <a:gridCol w="3048000"/>
                <a:gridCol w="3048000"/>
              </a:tblGrid>
              <a:tr h="57257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a:t>
                      </a:r>
                      <a:r>
                        <a:rPr b="1" lang="en" sz="1200">
                          <a:solidFill>
                            <a:srgbClr val="FFFFFF"/>
                          </a:solidFill>
                          <a:latin typeface="Calibri"/>
                          <a:ea typeface="Calibri"/>
                          <a:cs typeface="Calibri"/>
                          <a:sym typeface="Calibri"/>
                        </a:rPr>
                        <a:t> 6</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622675">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370750">
                <a:tc>
                  <a:txBody>
                    <a:bodyPr/>
                    <a:lstStyle/>
                    <a:p>
                      <a:pPr indent="0" lvl="0" marL="0" rtl="0" algn="ctr">
                        <a:spcBef>
                          <a:spcPts val="0"/>
                        </a:spcBef>
                        <a:spcAft>
                          <a:spcPts val="0"/>
                        </a:spcAft>
                        <a:buNone/>
                      </a:pPr>
                      <a:r>
                        <a:rPr lang="en" sz="1200">
                          <a:latin typeface="Calibri"/>
                          <a:ea typeface="Calibri"/>
                          <a:cs typeface="Calibri"/>
                          <a:sym typeface="Calibri"/>
                        </a:rPr>
                        <a:t>I enjoy working with numbers.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trustworthy.</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Accounting</a:t>
                      </a:r>
                      <a:endParaRPr sz="1200">
                        <a:latin typeface="Calibri"/>
                        <a:ea typeface="Calibri"/>
                        <a:cs typeface="Calibri"/>
                        <a:sym typeface="Calibri"/>
                      </a:endParaRPr>
                    </a:p>
                  </a:txBody>
                  <a:tcPr marT="73025" marB="73025" marR="73025" marL="73025" anchor="ctr">
                    <a:solidFill>
                      <a:srgbClr val="F3F3F3"/>
                    </a:solidFill>
                  </a:tcPr>
                </a:tc>
              </a:tr>
              <a:tr h="400825">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work to meet a deadline.</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orderly.</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tc>
              </a:tr>
              <a:tr h="63700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often make predictions based on existing facts.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self-confident.</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Economics</a:t>
                      </a:r>
                      <a:endParaRPr sz="1200">
                        <a:latin typeface="Calibri"/>
                        <a:ea typeface="Calibri"/>
                        <a:cs typeface="Calibri"/>
                        <a:sym typeface="Calibri"/>
                      </a:endParaRPr>
                    </a:p>
                  </a:txBody>
                  <a:tcPr marT="73025" marB="73025" marR="73025" marL="73025" anchor="ctr">
                    <a:solidFill>
                      <a:srgbClr val="F3F3F3"/>
                    </a:solidFill>
                  </a:tcPr>
                </a:tc>
              </a:tr>
              <a:tr h="63700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have a framework of rules by which I </a:t>
                      </a:r>
                      <a:endParaRPr sz="1200">
                        <a:solidFill>
                          <a:srgbClr val="231F20"/>
                        </a:solidFill>
                        <a:latin typeface="Calibri"/>
                        <a:ea typeface="Calibri"/>
                        <a:cs typeface="Calibri"/>
                        <a:sym typeface="Calibri"/>
                      </a:endParaRPr>
                    </a:p>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operate.</a:t>
                      </a:r>
                      <a:endParaRPr sz="1200">
                        <a:solidFill>
                          <a:srgbClr val="231F20"/>
                        </a:solidFill>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I think logically.</a:t>
                      </a:r>
                      <a:endParaRPr sz="1200">
                        <a:latin typeface="Calibri"/>
                        <a:ea typeface="Calibri"/>
                        <a:cs typeface="Calibri"/>
                        <a:sym typeface="Calibri"/>
                      </a:endParaRPr>
                    </a:p>
                  </a:txBody>
                  <a:tcPr marT="73025" marB="73025" marR="73025" marL="73025" anchor="ctr">
                    <a:solidFill>
                      <a:srgbClr val="FFFFFF"/>
                    </a:solidFill>
                  </a:tcPr>
                </a:tc>
                <a:tc>
                  <a:txBody>
                    <a:bodyPr/>
                    <a:lstStyle/>
                    <a:p>
                      <a:pPr indent="0" lvl="0" marL="0" rtl="0" algn="ctr">
                        <a:spcBef>
                          <a:spcPts val="0"/>
                        </a:spcBef>
                        <a:spcAft>
                          <a:spcPts val="0"/>
                        </a:spcAft>
                        <a:buNone/>
                      </a:pPr>
                      <a:r>
                        <a:rPr lang="en" sz="1200">
                          <a:latin typeface="Calibri"/>
                          <a:ea typeface="Calibri"/>
                          <a:cs typeface="Calibri"/>
                          <a:sym typeface="Calibri"/>
                        </a:rPr>
                        <a:t>Banking/Financial Services</a:t>
                      </a:r>
                      <a:endParaRPr sz="1200">
                        <a:latin typeface="Calibri"/>
                        <a:ea typeface="Calibri"/>
                        <a:cs typeface="Calibri"/>
                        <a:sym typeface="Calibri"/>
                      </a:endParaRPr>
                    </a:p>
                  </a:txBody>
                  <a:tcPr marT="73025" marB="73025" marR="73025" marL="73025" anchor="ctr">
                    <a:solidFill>
                      <a:srgbClr val="FFFFFF"/>
                    </a:solidFill>
                  </a:tcPr>
                </a:tc>
              </a:tr>
              <a:tr h="63700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analyze financial information and interpret it to others.</a:t>
                      </a:r>
                      <a:endParaRPr sz="1200">
                        <a:solidFill>
                          <a:srgbClr val="231F20"/>
                        </a:solidFill>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often methodical or efficient.</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Business Law</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63700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enjoy handling money with accuracy and reliability. </a:t>
                      </a:r>
                      <a:endParaRPr sz="1200">
                        <a:solidFill>
                          <a:srgbClr val="231F20"/>
                        </a:solidFill>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FFFFF"/>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28700">
                <a:tc>
                  <a:txBody>
                    <a:bodyPr/>
                    <a:lstStyle/>
                    <a:p>
                      <a:pPr indent="0" lvl="0" marL="0" rtl="0" algn="ctr">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take pride in the way I dress and look.</a:t>
                      </a:r>
                      <a:endParaRPr sz="1200">
                        <a:solidFill>
                          <a:srgbClr val="231F20"/>
                        </a:solidFill>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6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graphicFrame>
        <p:nvGraphicFramePr>
          <p:cNvPr id="90" name="Google Shape;90;p20"/>
          <p:cNvGraphicFramePr/>
          <p:nvPr/>
        </p:nvGraphicFramePr>
        <p:xfrm>
          <a:off x="-37" y="-25"/>
          <a:ext cx="3000000" cy="3000000"/>
        </p:xfrm>
        <a:graphic>
          <a:graphicData uri="http://schemas.openxmlformats.org/drawingml/2006/table">
            <a:tbl>
              <a:tblPr bandRow="1">
                <a:noFill/>
                <a:tableStyleId>{3FC47B6E-E68B-413D-BFC9-07C8349580ED}</a:tableStyleId>
              </a:tblPr>
              <a:tblGrid>
                <a:gridCol w="3048000"/>
                <a:gridCol w="3048000"/>
                <a:gridCol w="3048000"/>
              </a:tblGrid>
              <a:tr h="531550">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a:t>
                      </a:r>
                      <a:r>
                        <a:rPr b="1" lang="en" sz="1200">
                          <a:solidFill>
                            <a:srgbClr val="FFFFFF"/>
                          </a:solidFill>
                          <a:latin typeface="Calibri"/>
                          <a:ea typeface="Calibri"/>
                          <a:cs typeface="Calibri"/>
                          <a:sym typeface="Calibri"/>
                        </a:rPr>
                        <a:t> 7</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680075">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402550">
                <a:tc>
                  <a:txBody>
                    <a:bodyPr/>
                    <a:lstStyle/>
                    <a:p>
                      <a:pPr indent="0" lvl="0" marL="0" rtl="0" algn="ctr">
                        <a:spcBef>
                          <a:spcPts val="0"/>
                        </a:spcBef>
                        <a:spcAft>
                          <a:spcPts val="0"/>
                        </a:spcAft>
                        <a:buNone/>
                      </a:pPr>
                      <a:r>
                        <a:rPr lang="en" sz="1200">
                          <a:latin typeface="Calibri"/>
                          <a:ea typeface="Calibri"/>
                          <a:cs typeface="Calibri"/>
                          <a:sym typeface="Calibri"/>
                        </a:rPr>
                        <a:t>I am involved in politics.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good communicator.</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Government</a:t>
                      </a:r>
                      <a:endParaRPr sz="1200">
                        <a:latin typeface="Calibri"/>
                        <a:ea typeface="Calibri"/>
                        <a:cs typeface="Calibri"/>
                        <a:sym typeface="Calibri"/>
                      </a:endParaRPr>
                    </a:p>
                  </a:txBody>
                  <a:tcPr marT="73025" marB="73025" marR="73025" marL="73025" anchor="ctr">
                    <a:solidFill>
                      <a:srgbClr val="F3F3F3"/>
                    </a:solidFill>
                  </a:tcPr>
                </a:tc>
              </a:tr>
              <a:tr h="625350">
                <a:tc>
                  <a:txBody>
                    <a:bodyPr/>
                    <a:lstStyle/>
                    <a:p>
                      <a:pPr indent="0" lvl="0" marL="0" rtl="0" algn="ctr">
                        <a:spcBef>
                          <a:spcPts val="0"/>
                        </a:spcBef>
                        <a:spcAft>
                          <a:spcPts val="0"/>
                        </a:spcAft>
                        <a:buNone/>
                      </a:pPr>
                      <a:r>
                        <a:rPr lang="en" sz="1200">
                          <a:latin typeface="Calibri"/>
                          <a:ea typeface="Calibri"/>
                          <a:cs typeface="Calibri"/>
                          <a:sym typeface="Calibri"/>
                        </a:rPr>
                        <a:t>I can negotiate, defend, and debate ideas and topics.</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competitive.</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Language Arts</a:t>
                      </a:r>
                      <a:endParaRPr sz="1200">
                        <a:latin typeface="Calibri"/>
                        <a:ea typeface="Calibri"/>
                        <a:cs typeface="Calibri"/>
                        <a:sym typeface="Calibri"/>
                      </a:endParaRPr>
                    </a:p>
                  </a:txBody>
                  <a:tcPr marT="73025" marB="73025" marR="73025" marL="73025" anchor="ctr"/>
                </a:tc>
              </a:tr>
              <a:tr h="625350">
                <a:tc>
                  <a:txBody>
                    <a:bodyPr/>
                    <a:lstStyle/>
                    <a:p>
                      <a:pPr indent="0" lvl="0" marL="0" rtl="0" algn="ctr">
                        <a:spcBef>
                          <a:spcPts val="0"/>
                        </a:spcBef>
                        <a:spcAft>
                          <a:spcPts val="0"/>
                        </a:spcAft>
                        <a:buNone/>
                      </a:pPr>
                      <a:r>
                        <a:rPr lang="en" sz="1200">
                          <a:latin typeface="Calibri"/>
                          <a:ea typeface="Calibri"/>
                          <a:cs typeface="Calibri"/>
                          <a:sym typeface="Calibri"/>
                        </a:rPr>
                        <a:t>I enjoy planning activities and working cooperatively with others.</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service minded.</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History</a:t>
                      </a:r>
                      <a:endParaRPr sz="1200">
                        <a:latin typeface="Calibri"/>
                        <a:ea typeface="Calibri"/>
                        <a:cs typeface="Calibri"/>
                        <a:sym typeface="Calibri"/>
                      </a:endParaRPr>
                    </a:p>
                  </a:txBody>
                  <a:tcPr marT="73025" marB="73025" marR="73025" marL="73025" anchor="ctr">
                    <a:solidFill>
                      <a:srgbClr val="F3F3F3"/>
                    </a:solidFill>
                  </a:tcPr>
                </a:tc>
              </a:tr>
              <a:tr h="402550">
                <a:tc>
                  <a:txBody>
                    <a:bodyPr/>
                    <a:lstStyle/>
                    <a:p>
                      <a:pPr indent="0" lvl="0" marL="0" rtl="0" algn="ctr">
                        <a:spcBef>
                          <a:spcPts val="0"/>
                        </a:spcBef>
                        <a:spcAft>
                          <a:spcPts val="0"/>
                        </a:spcAft>
                        <a:buNone/>
                      </a:pPr>
                      <a:r>
                        <a:rPr lang="en" sz="1200">
                          <a:latin typeface="Calibri"/>
                          <a:ea typeface="Calibri"/>
                          <a:cs typeface="Calibri"/>
                          <a:sym typeface="Calibri"/>
                        </a:rPr>
                        <a:t>I work with details.</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well organized.</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tc>
              </a:tr>
              <a:tr h="625350">
                <a:tc>
                  <a:txBody>
                    <a:bodyPr/>
                    <a:lstStyle/>
                    <a:p>
                      <a:pPr indent="0" lvl="0" marL="0" rtl="0" algn="ctr">
                        <a:spcBef>
                          <a:spcPts val="0"/>
                        </a:spcBef>
                        <a:spcAft>
                          <a:spcPts val="0"/>
                        </a:spcAft>
                        <a:buNone/>
                      </a:pPr>
                      <a:r>
                        <a:rPr lang="en" sz="1200">
                          <a:latin typeface="Calibri"/>
                          <a:ea typeface="Calibri"/>
                          <a:cs typeface="Calibri"/>
                          <a:sym typeface="Calibri"/>
                        </a:rPr>
                        <a:t>I am able to perform a variety of duties that may change often.</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problem solver.</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Foreign Language</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625350">
                <a:tc>
                  <a:txBody>
                    <a:bodyPr/>
                    <a:lstStyle/>
                    <a:p>
                      <a:pPr indent="0" lvl="0" marL="0" rtl="0" algn="ctr">
                        <a:spcBef>
                          <a:spcPts val="0"/>
                        </a:spcBef>
                        <a:spcAft>
                          <a:spcPts val="0"/>
                        </a:spcAft>
                        <a:buNone/>
                      </a:pPr>
                      <a:r>
                        <a:rPr lang="en" sz="1200">
                          <a:latin typeface="Calibri"/>
                          <a:ea typeface="Calibri"/>
                          <a:cs typeface="Calibri"/>
                          <a:sym typeface="Calibri"/>
                        </a:rPr>
                        <a:t>I can analyze information and interpret it to others.</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625350">
                <a:tc>
                  <a:txBody>
                    <a:bodyPr/>
                    <a:lstStyle/>
                    <a:p>
                      <a:pPr indent="0" lvl="0" marL="0" rtl="0" algn="ctr">
                        <a:spcBef>
                          <a:spcPts val="0"/>
                        </a:spcBef>
                        <a:spcAft>
                          <a:spcPts val="0"/>
                        </a:spcAft>
                        <a:buNone/>
                      </a:pPr>
                      <a:r>
                        <a:rPr lang="en" sz="1200">
                          <a:latin typeface="Calibri"/>
                          <a:ea typeface="Calibri"/>
                          <a:cs typeface="Calibri"/>
                          <a:sym typeface="Calibri"/>
                        </a:rPr>
                        <a:t>I enjoy traveling and seeing things that are new to me.</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7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graphicFrame>
        <p:nvGraphicFramePr>
          <p:cNvPr id="95" name="Google Shape;95;p21"/>
          <p:cNvGraphicFramePr/>
          <p:nvPr/>
        </p:nvGraphicFramePr>
        <p:xfrm>
          <a:off x="-37" y="-25"/>
          <a:ext cx="3000000" cy="3000000"/>
        </p:xfrm>
        <a:graphic>
          <a:graphicData uri="http://schemas.openxmlformats.org/drawingml/2006/table">
            <a:tbl>
              <a:tblPr bandRow="1">
                <a:noFill/>
                <a:tableStyleId>{3FC47B6E-E68B-413D-BFC9-07C8349580ED}</a:tableStyleId>
              </a:tblPr>
              <a:tblGrid>
                <a:gridCol w="3048000"/>
                <a:gridCol w="3048000"/>
                <a:gridCol w="3048000"/>
              </a:tblGrid>
              <a:tr h="610625">
                <a:tc gridSpan="3">
                  <a:txBody>
                    <a:bodyPr/>
                    <a:lstStyle/>
                    <a:p>
                      <a:pPr indent="0" lvl="0" marL="0" rtl="0" algn="ctr">
                        <a:lnSpc>
                          <a:spcPct val="115000"/>
                        </a:lnSpc>
                        <a:spcBef>
                          <a:spcPts val="0"/>
                        </a:spcBef>
                        <a:spcAft>
                          <a:spcPts val="600"/>
                        </a:spcAft>
                        <a:buNone/>
                      </a:pPr>
                      <a:r>
                        <a:rPr b="1" lang="en" sz="1200">
                          <a:solidFill>
                            <a:srgbClr val="FFFFFF"/>
                          </a:solidFill>
                          <a:latin typeface="Calibri"/>
                          <a:ea typeface="Calibri"/>
                          <a:cs typeface="Calibri"/>
                          <a:sym typeface="Calibri"/>
                        </a:rPr>
                        <a:t>Survey Card</a:t>
                      </a:r>
                      <a:r>
                        <a:rPr b="1" lang="en" sz="1200">
                          <a:solidFill>
                            <a:srgbClr val="FFFFFF"/>
                          </a:solidFill>
                          <a:latin typeface="Calibri"/>
                          <a:ea typeface="Calibri"/>
                          <a:cs typeface="Calibri"/>
                          <a:sym typeface="Calibri"/>
                        </a:rPr>
                        <a:t> 8</a:t>
                      </a:r>
                      <a:endParaRPr b="1" sz="1200">
                        <a:solidFill>
                          <a:srgbClr val="FFFFFF"/>
                        </a:solidFill>
                        <a:latin typeface="Calibri"/>
                        <a:ea typeface="Calibri"/>
                        <a:cs typeface="Calibri"/>
                        <a:sym typeface="Calibri"/>
                      </a:endParaRPr>
                    </a:p>
                  </a:txBody>
                  <a:tcPr marT="73025" marB="73025" marR="73025" marL="73025" anchor="ctr">
                    <a:solidFill>
                      <a:srgbClr val="3E5C61"/>
                    </a:solidFill>
                  </a:tcPr>
                </a:tc>
                <a:tc hMerge="1"/>
                <a:tc hMerge="1"/>
              </a:tr>
              <a:tr h="781225">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Activities that describe what I like to do:</a:t>
                      </a:r>
                      <a:endParaRPr b="1" sz="1200">
                        <a:solidFill>
                          <a:srgbClr val="910D28"/>
                        </a:solidFill>
                        <a:highlight>
                          <a:srgbClr val="FFFFFF"/>
                        </a:highlight>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1000"/>
                        </a:spcBef>
                        <a:spcAft>
                          <a:spcPts val="0"/>
                        </a:spcAft>
                        <a:buNone/>
                      </a:pPr>
                      <a:r>
                        <a:rPr b="1" lang="en" sz="1200">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T="73025" marB="73025" marR="73025" marL="73025" anchor="ctr"/>
                </a:tc>
              </a:tr>
              <a:tr h="462450">
                <a:tc>
                  <a:txBody>
                    <a:bodyPr/>
                    <a:lstStyle/>
                    <a:p>
                      <a:pPr indent="0" lvl="0" marL="0" rtl="0" algn="ctr">
                        <a:spcBef>
                          <a:spcPts val="0"/>
                        </a:spcBef>
                        <a:spcAft>
                          <a:spcPts val="0"/>
                        </a:spcAft>
                        <a:buNone/>
                      </a:pPr>
                      <a:r>
                        <a:rPr lang="en" sz="1200">
                          <a:latin typeface="Calibri"/>
                          <a:ea typeface="Calibri"/>
                          <a:cs typeface="Calibri"/>
                          <a:sym typeface="Calibri"/>
                        </a:rPr>
                        <a:t>I handle working under pressure well.</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compassionate and caring.</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Biological Sciences</a:t>
                      </a:r>
                      <a:endParaRPr sz="1200">
                        <a:latin typeface="Calibri"/>
                        <a:ea typeface="Calibri"/>
                        <a:cs typeface="Calibri"/>
                        <a:sym typeface="Calibri"/>
                      </a:endParaRPr>
                    </a:p>
                  </a:txBody>
                  <a:tcPr marT="73025" marB="73025" marR="73025" marL="73025" anchor="ctr">
                    <a:solidFill>
                      <a:srgbClr val="F3F3F3"/>
                    </a:solidFill>
                  </a:tcPr>
                </a:tc>
              </a:tr>
              <a:tr h="462450">
                <a:tc>
                  <a:txBody>
                    <a:bodyPr/>
                    <a:lstStyle/>
                    <a:p>
                      <a:pPr indent="0" lvl="0" marL="0" rtl="0" algn="ctr">
                        <a:spcBef>
                          <a:spcPts val="0"/>
                        </a:spcBef>
                        <a:spcAft>
                          <a:spcPts val="0"/>
                        </a:spcAft>
                        <a:buNone/>
                      </a:pPr>
                      <a:r>
                        <a:rPr lang="en" sz="1200">
                          <a:latin typeface="Calibri"/>
                          <a:ea typeface="Calibri"/>
                          <a:cs typeface="Calibri"/>
                          <a:sym typeface="Calibri"/>
                        </a:rPr>
                        <a:t>I enjoy helping sick people and animals.</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good at following directions.</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Chemistry</a:t>
                      </a:r>
                      <a:endParaRPr sz="1200">
                        <a:latin typeface="Calibri"/>
                        <a:ea typeface="Calibri"/>
                        <a:cs typeface="Calibri"/>
                        <a:sym typeface="Calibri"/>
                      </a:endParaRPr>
                    </a:p>
                  </a:txBody>
                  <a:tcPr marT="73025" marB="73025" marR="73025" marL="73025" anchor="ctr"/>
                </a:tc>
              </a:tr>
              <a:tr h="718375">
                <a:tc>
                  <a:txBody>
                    <a:bodyPr/>
                    <a:lstStyle/>
                    <a:p>
                      <a:pPr indent="0" lvl="0" marL="0" rtl="0" algn="ctr">
                        <a:spcBef>
                          <a:spcPts val="0"/>
                        </a:spcBef>
                        <a:spcAft>
                          <a:spcPts val="0"/>
                        </a:spcAft>
                        <a:buNone/>
                      </a:pPr>
                      <a:r>
                        <a:rPr lang="en" sz="1200">
                          <a:latin typeface="Calibri"/>
                          <a:ea typeface="Calibri"/>
                          <a:cs typeface="Calibri"/>
                          <a:sym typeface="Calibri"/>
                        </a:rPr>
                        <a:t>I can make decisions based on logic and information.</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attentive and careful. </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T="73025" marB="73025" marR="73025" marL="73025" anchor="ctr">
                    <a:solidFill>
                      <a:srgbClr val="F3F3F3"/>
                    </a:solidFill>
                  </a:tcPr>
                </a:tc>
              </a:tr>
              <a:tr h="462450">
                <a:tc>
                  <a:txBody>
                    <a:bodyPr/>
                    <a:lstStyle/>
                    <a:p>
                      <a:pPr indent="0" lvl="0" marL="0" rtl="0" algn="ctr">
                        <a:spcBef>
                          <a:spcPts val="0"/>
                        </a:spcBef>
                        <a:spcAft>
                          <a:spcPts val="0"/>
                        </a:spcAft>
                        <a:buNone/>
                      </a:pPr>
                      <a:r>
                        <a:rPr lang="en" sz="1200">
                          <a:latin typeface="Calibri"/>
                          <a:ea typeface="Calibri"/>
                          <a:cs typeface="Calibri"/>
                          <a:sym typeface="Calibri"/>
                        </a:rPr>
                        <a:t>I participate in health and science classes.</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I am patient.</a:t>
                      </a:r>
                      <a:endParaRPr sz="1200">
                        <a:latin typeface="Calibri"/>
                        <a:ea typeface="Calibri"/>
                        <a:cs typeface="Calibri"/>
                        <a:sym typeface="Calibri"/>
                      </a:endParaRPr>
                    </a:p>
                  </a:txBody>
                  <a:tcPr marT="73025" marB="73025" marR="73025" marL="73025" anchor="ctr"/>
                </a:tc>
                <a:tc>
                  <a:txBody>
                    <a:bodyPr/>
                    <a:lstStyle/>
                    <a:p>
                      <a:pPr indent="0" lvl="0" marL="0" rtl="0" algn="ctr">
                        <a:spcBef>
                          <a:spcPts val="0"/>
                        </a:spcBef>
                        <a:spcAft>
                          <a:spcPts val="0"/>
                        </a:spcAft>
                        <a:buNone/>
                      </a:pPr>
                      <a:r>
                        <a:rPr lang="en" sz="1200">
                          <a:latin typeface="Calibri"/>
                          <a:ea typeface="Calibri"/>
                          <a:cs typeface="Calibri"/>
                          <a:sym typeface="Calibri"/>
                        </a:rPr>
                        <a:t>Occupational Health Classes</a:t>
                      </a:r>
                      <a:endParaRPr sz="1200">
                        <a:latin typeface="Calibri"/>
                        <a:ea typeface="Calibri"/>
                        <a:cs typeface="Calibri"/>
                        <a:sym typeface="Calibri"/>
                      </a:endParaRPr>
                    </a:p>
                  </a:txBody>
                  <a:tcPr marT="73025" marB="73025" marR="73025" marL="73025" anchor="ctr"/>
                </a:tc>
              </a:tr>
              <a:tr h="462450">
                <a:tc>
                  <a:txBody>
                    <a:bodyPr/>
                    <a:lstStyle/>
                    <a:p>
                      <a:pPr indent="0" lvl="0" marL="0" rtl="0" algn="ctr">
                        <a:spcBef>
                          <a:spcPts val="0"/>
                        </a:spcBef>
                        <a:spcAft>
                          <a:spcPts val="0"/>
                        </a:spcAft>
                        <a:buNone/>
                      </a:pPr>
                      <a:r>
                        <a:rPr lang="en" sz="1200">
                          <a:latin typeface="Calibri"/>
                          <a:ea typeface="Calibri"/>
                          <a:cs typeface="Calibri"/>
                          <a:sym typeface="Calibri"/>
                        </a:rPr>
                        <a:t>I work well as a member of a team.</a:t>
                      </a:r>
                      <a:endParaRPr sz="1200">
                        <a:latin typeface="Calibri"/>
                        <a:ea typeface="Calibri"/>
                        <a:cs typeface="Calibri"/>
                        <a:sym typeface="Calibri"/>
                      </a:endParaRPr>
                    </a:p>
                  </a:txBody>
                  <a:tcPr marT="73025" marB="73025" marR="73025" marL="73025" anchor="ctr">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I am a good listener.</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 sz="1200">
                          <a:latin typeface="Calibri"/>
                          <a:ea typeface="Calibri"/>
                          <a:cs typeface="Calibri"/>
                          <a:sym typeface="Calibri"/>
                        </a:rPr>
                        <a:t>Language Arts</a:t>
                      </a:r>
                      <a:endParaRPr sz="1200">
                        <a:latin typeface="Calibri"/>
                        <a:ea typeface="Calibri"/>
                        <a:cs typeface="Calibri"/>
                        <a:sym typeface="Calibri"/>
                      </a:endParaRPr>
                    </a:p>
                  </a:txBody>
                  <a:tcPr marT="73025" marB="73025" marR="73025" marL="73025" anchor="ctr">
                    <a:lnB cap="flat" cmpd="sng" w="12700">
                      <a:solidFill>
                        <a:srgbClr val="BED7D3"/>
                      </a:solidFill>
                      <a:prstDash val="solid"/>
                      <a:round/>
                      <a:headEnd len="sm" w="sm" type="none"/>
                      <a:tailEnd len="sm" w="sm" type="none"/>
                    </a:lnB>
                    <a:solidFill>
                      <a:srgbClr val="F3F3F3"/>
                    </a:solidFill>
                  </a:tcPr>
                </a:tc>
              </a:tr>
              <a:tr h="465150">
                <a:tc>
                  <a:txBody>
                    <a:bodyPr/>
                    <a:lstStyle/>
                    <a:p>
                      <a:pPr indent="0" lvl="0" marL="0" rtl="0" algn="ctr">
                        <a:spcBef>
                          <a:spcPts val="0"/>
                        </a:spcBef>
                        <a:spcAft>
                          <a:spcPts val="0"/>
                        </a:spcAft>
                        <a:buNone/>
                      </a:pPr>
                      <a:r>
                        <a:rPr lang="en" sz="1200">
                          <a:latin typeface="Calibri"/>
                          <a:ea typeface="Calibri"/>
                          <a:cs typeface="Calibri"/>
                          <a:sym typeface="Calibri"/>
                        </a:rPr>
                        <a:t>I respond quickly and calmly in emergencies.</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r>
              <a:tr h="718375">
                <a:tc>
                  <a:txBody>
                    <a:bodyPr/>
                    <a:lstStyle/>
                    <a:p>
                      <a:pPr indent="0" lvl="0" marL="0" rtl="0" algn="ctr">
                        <a:spcBef>
                          <a:spcPts val="0"/>
                        </a:spcBef>
                        <a:spcAft>
                          <a:spcPts val="0"/>
                        </a:spcAft>
                        <a:buNone/>
                      </a:pPr>
                      <a:r>
                        <a:rPr lang="en" sz="1200">
                          <a:latin typeface="Calibri"/>
                          <a:ea typeface="Calibri"/>
                          <a:cs typeface="Calibri"/>
                          <a:sym typeface="Calibri"/>
                        </a:rPr>
                        <a:t>I follow guidelines precisely and meet </a:t>
                      </a:r>
                      <a:r>
                        <a:rPr lang="en" sz="1200">
                          <a:latin typeface="Calibri"/>
                          <a:ea typeface="Calibri"/>
                          <a:cs typeface="Calibri"/>
                          <a:sym typeface="Calibri"/>
                        </a:rPr>
                        <a:t>strict</a:t>
                      </a:r>
                      <a:r>
                        <a:rPr lang="en" sz="1200">
                          <a:latin typeface="Calibri"/>
                          <a:ea typeface="Calibri"/>
                          <a:cs typeface="Calibri"/>
                          <a:sym typeface="Calibri"/>
                        </a:rPr>
                        <a:t> standards of accuracy. </a:t>
                      </a:r>
                      <a:endParaRPr sz="1200">
                        <a:latin typeface="Calibri"/>
                        <a:ea typeface="Calibri"/>
                        <a:cs typeface="Calibri"/>
                        <a:sym typeface="Calibri"/>
                      </a:endParaRPr>
                    </a:p>
                  </a:txBody>
                  <a:tcPr marT="73025" marB="73025" marR="73025" marL="73025" anchor="ctr">
                    <a:lnR cap="flat" cmpd="sng" w="12700">
                      <a:solidFill>
                        <a:srgbClr val="BED7D3"/>
                      </a:solidFill>
                      <a:prstDash val="solid"/>
                      <a:round/>
                      <a:headEnd len="sm" w="sm" type="none"/>
                      <a:tailEnd len="sm" w="sm" type="none"/>
                    </a:lnR>
                    <a:solidFill>
                      <a:srgbClr val="F3F3F3"/>
                    </a:solidFill>
                  </a:tcPr>
                </a:tc>
                <a:tc>
                  <a:txBody>
                    <a:bodyPr/>
                    <a:lstStyle/>
                    <a:p>
                      <a:pPr indent="0" lvl="0" marL="0" rtl="0" algn="ctr">
                        <a:spcBef>
                          <a:spcPts val="0"/>
                        </a:spcBef>
                        <a:spcAft>
                          <a:spcPts val="0"/>
                        </a:spcAft>
                        <a:buNone/>
                      </a:pPr>
                      <a:r>
                        <a:t/>
                      </a:r>
                      <a:endParaRPr sz="1200">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999999"/>
                    </a:solidFill>
                  </a:tcPr>
                </a:tc>
                <a:tc>
                  <a:txBody>
                    <a:bodyPr/>
                    <a:lstStyle/>
                    <a:p>
                      <a:pPr indent="0" lvl="0" marL="0" rtl="0" algn="l">
                        <a:spcBef>
                          <a:spcPts val="1000"/>
                        </a:spcBef>
                        <a:spcAft>
                          <a:spcPts val="0"/>
                        </a:spcAft>
                        <a:buNone/>
                      </a:pPr>
                      <a:r>
                        <a:rPr b="1" lang="en" sz="1200">
                          <a:solidFill>
                            <a:srgbClr val="910D28"/>
                          </a:solidFill>
                          <a:highlight>
                            <a:schemeClr val="lt1"/>
                          </a:highlight>
                          <a:latin typeface="Calibri"/>
                          <a:ea typeface="Calibri"/>
                          <a:cs typeface="Calibri"/>
                          <a:sym typeface="Calibri"/>
                        </a:rPr>
                        <a:t>Survey Card 8 Total:</a:t>
                      </a:r>
                      <a:endParaRPr sz="1200">
                        <a:solidFill>
                          <a:schemeClr val="dk1"/>
                        </a:solidFill>
                        <a:latin typeface="Calibri"/>
                        <a:ea typeface="Calibri"/>
                        <a:cs typeface="Calibri"/>
                        <a:sym typeface="Calibri"/>
                      </a:endParaRPr>
                    </a:p>
                    <a:p>
                      <a:pPr indent="0" lvl="0" marL="0" rtl="0" algn="ctr">
                        <a:spcBef>
                          <a:spcPts val="0"/>
                        </a:spcBef>
                        <a:spcAft>
                          <a:spcPts val="0"/>
                        </a:spcAft>
                        <a:buNone/>
                      </a:pPr>
                      <a:r>
                        <a:t/>
                      </a:r>
                      <a:endParaRPr b="1" sz="1200">
                        <a:solidFill>
                          <a:srgbClr val="910D28"/>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solidFill>
                      <a:srgbClr val="FFFFFF"/>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